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4"/>
  </p:notesMasterIdLst>
  <p:sldIdLst>
    <p:sldId id="256" r:id="rId2"/>
    <p:sldId id="257" r:id="rId3"/>
    <p:sldId id="271" r:id="rId4"/>
    <p:sldId id="272" r:id="rId5"/>
    <p:sldId id="273" r:id="rId6"/>
    <p:sldId id="274" r:id="rId7"/>
    <p:sldId id="276" r:id="rId8"/>
    <p:sldId id="277" r:id="rId9"/>
    <p:sldId id="279" r:id="rId10"/>
    <p:sldId id="280" r:id="rId11"/>
    <p:sldId id="281" r:id="rId12"/>
    <p:sldId id="283" r:id="rId13"/>
  </p:sldIdLst>
  <p:sldSz cx="9144000" cy="5143500" type="screen16x9"/>
  <p:notesSz cx="6858000" cy="9144000"/>
  <p:embeddedFontLst>
    <p:embeddedFont>
      <p:font typeface="Maven Pro" panose="00000500000000000000" pitchFamily="2" charset="0"/>
      <p:regular r:id="rId15"/>
      <p:bold r:id="rId16"/>
    </p:embeddedFont>
    <p:embeddedFont>
      <p:font typeface="Abel" panose="02000506030000020004" pitchFamily="2" charset="0"/>
      <p:regular r:id="rId17"/>
    </p:embeddedFont>
    <p:embeddedFont>
      <p:font typeface="Calibri" panose="020F0502020204030204" pitchFamily="34" charset="0"/>
      <p:regular r:id="rId18"/>
      <p:bold r:id="rId19"/>
      <p:italic r:id="rId20"/>
      <p:boldItalic r:id="rId21"/>
    </p:embeddedFont>
    <p:embeddedFont>
      <p:font typeface="Maven Pro Medium" panose="00000600000000000000" pitchFamily="2" charset="0"/>
      <p:regular r:id="rId22"/>
      <p:bold r:id="rId23"/>
    </p:embeddedFont>
    <p:embeddedFont>
      <p:font typeface="Permanent Marker"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moHxGYd4nhMOQZ+2h+OaZg+fZ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1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419720a5b8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419720a5b8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sz="900"/>
          </a:p>
          <a:p>
            <a:pPr marL="0" lvl="0" indent="0" algn="l" rtl="0">
              <a:lnSpc>
                <a:spcPct val="100000"/>
              </a:lnSpc>
              <a:spcBef>
                <a:spcPts val="600"/>
              </a:spcBef>
              <a:spcAft>
                <a:spcPts val="0"/>
              </a:spcAft>
              <a:buSzPts val="1100"/>
              <a:buNone/>
            </a:pPr>
            <a:endParaRPr sz="1000">
              <a:latin typeface="Maven Pro"/>
              <a:ea typeface="Maven Pro"/>
              <a:cs typeface="Maven Pro"/>
              <a:sym typeface="Maven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419720a5b8_0_1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419720a5b8_0_14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sz="900"/>
          </a:p>
          <a:p>
            <a:pPr marL="0" lvl="0" indent="0" algn="l" rtl="0">
              <a:lnSpc>
                <a:spcPct val="115000"/>
              </a:lnSpc>
              <a:spcBef>
                <a:spcPts val="600"/>
              </a:spcBef>
              <a:spcAft>
                <a:spcPts val="0"/>
              </a:spcAft>
              <a:buNone/>
            </a:pPr>
            <a:r>
              <a:rPr lang="es-ES" sz="900" b="1"/>
              <a:t>Devise </a:t>
            </a:r>
            <a:r>
              <a:rPr lang="es-ES" sz="900"/>
              <a:t>credit and </a:t>
            </a:r>
            <a:r>
              <a:rPr lang="es-ES" sz="900" b="1"/>
              <a:t>reward mechanisms</a:t>
            </a:r>
            <a:r>
              <a:rPr lang="es-ES" sz="900"/>
              <a:t> in order to ensure researchers consider it is worth allocating time and energy to data management/sharing.</a:t>
            </a:r>
            <a:endParaRPr sz="900"/>
          </a:p>
          <a:p>
            <a:pPr marL="0" lvl="0" indent="0" algn="l" rtl="0">
              <a:lnSpc>
                <a:spcPct val="115000"/>
              </a:lnSpc>
              <a:spcBef>
                <a:spcPts val="600"/>
              </a:spcBef>
              <a:spcAft>
                <a:spcPts val="0"/>
              </a:spcAft>
              <a:buNone/>
            </a:pPr>
            <a:r>
              <a:rPr lang="es-ES" sz="900" b="1"/>
              <a:t>Write</a:t>
            </a:r>
            <a:r>
              <a:rPr lang="es-ES" sz="900"/>
              <a:t> the policy in Open/FAIR research data management</a:t>
            </a:r>
            <a:endParaRPr sz="900"/>
          </a:p>
          <a:p>
            <a:pPr marL="457200" lvl="0" indent="0" algn="l" rtl="0">
              <a:lnSpc>
                <a:spcPct val="115000"/>
              </a:lnSpc>
              <a:spcBef>
                <a:spcPts val="600"/>
              </a:spcBef>
              <a:spcAft>
                <a:spcPts val="0"/>
              </a:spcAft>
              <a:buNone/>
            </a:pPr>
            <a:r>
              <a:rPr lang="es-ES" sz="900"/>
              <a:t>à Submit it to approval in your </a:t>
            </a:r>
            <a:r>
              <a:rPr lang="es-ES" sz="900" b="1"/>
              <a:t>governance </a:t>
            </a:r>
            <a:r>
              <a:rPr lang="es-ES" sz="900"/>
              <a:t>bodies</a:t>
            </a:r>
            <a:endParaRPr sz="900"/>
          </a:p>
          <a:p>
            <a:pPr marL="1143000" lvl="0" indent="-228600" algn="l" rtl="0">
              <a:lnSpc>
                <a:spcPct val="115000"/>
              </a:lnSpc>
              <a:spcBef>
                <a:spcPts val="600"/>
              </a:spcBef>
              <a:spcAft>
                <a:spcPts val="0"/>
              </a:spcAft>
              <a:buNone/>
            </a:pPr>
            <a:r>
              <a:rPr lang="es-ES" sz="1000"/>
              <a:t>Þ      </a:t>
            </a:r>
            <a:r>
              <a:rPr lang="es-ES" sz="900"/>
              <a:t>Disseminate the policy inside the HRPO.</a:t>
            </a:r>
            <a:endParaRPr sz="900"/>
          </a:p>
          <a:p>
            <a:pPr marL="0" lvl="0" indent="0" algn="l" rtl="0">
              <a:lnSpc>
                <a:spcPct val="115000"/>
              </a:lnSpc>
              <a:spcBef>
                <a:spcPts val="600"/>
              </a:spcBef>
              <a:spcAft>
                <a:spcPts val="0"/>
              </a:spcAft>
              <a:buNone/>
            </a:pPr>
            <a:r>
              <a:rPr lang="es-ES" sz="900"/>
              <a:t>Create mechanisms for </a:t>
            </a:r>
            <a:r>
              <a:rPr lang="es-ES" sz="900" b="1"/>
              <a:t>FAIR data assessment</a:t>
            </a:r>
            <a:r>
              <a:rPr lang="es-ES" sz="900"/>
              <a:t> within the institution.</a:t>
            </a:r>
            <a:endParaRPr sz="900"/>
          </a:p>
          <a:p>
            <a:pPr marL="0" lvl="0" indent="0" algn="l" rtl="0">
              <a:lnSpc>
                <a:spcPct val="115000"/>
              </a:lnSpc>
              <a:spcBef>
                <a:spcPts val="600"/>
              </a:spcBef>
              <a:spcAft>
                <a:spcPts val="0"/>
              </a:spcAft>
              <a:buNone/>
            </a:pPr>
            <a:r>
              <a:rPr lang="es-ES" sz="900" b="1"/>
              <a:t>Re-align</a:t>
            </a:r>
            <a:r>
              <a:rPr lang="es-ES" sz="900"/>
              <a:t> and </a:t>
            </a:r>
            <a:r>
              <a:rPr lang="es-ES" sz="900" b="1"/>
              <a:t>consolidate</a:t>
            </a:r>
            <a:r>
              <a:rPr lang="es-ES" sz="900"/>
              <a:t> the policy with the funders to guarantee that publicly-funded research data are made FAIR and Open, except for legitimate restrictions.</a:t>
            </a:r>
            <a:endParaRPr sz="900"/>
          </a:p>
          <a:p>
            <a:pPr marL="0" lvl="0" indent="0" algn="l" rtl="0">
              <a:lnSpc>
                <a:spcPct val="100000"/>
              </a:lnSpc>
              <a:spcBef>
                <a:spcPts val="600"/>
              </a:spcBef>
              <a:spcAft>
                <a:spcPts val="0"/>
              </a:spcAft>
              <a:buSzPts val="1100"/>
              <a:buNone/>
            </a:pPr>
            <a:endParaRPr sz="1000">
              <a:latin typeface="Maven Pro"/>
              <a:ea typeface="Maven Pro"/>
              <a:cs typeface="Maven Pro"/>
              <a:sym typeface="Maven Pr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190b8523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4190b8523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a:t>First of all, I’d like to thank the organisers for the opportunity to share with you our project. FAIR4Health started on last December and we are looking forward to establish collaborations and synergies at any level with all EU initiatives dealing with FAIR data in the health domain. So in case you are involved in other similar initiatives, please don’t hesitate to contact me at the end of the session and I will put you in contact with the coordinators to set out potential collaborations.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a:solidFill>
                  <a:schemeClr val="dk1"/>
                </a:solidFill>
              </a:rPr>
              <a:t>FAIR4Health will design, develop and demonstrate 2 pathfinder use cases, in this case they will be innovative eHealth services based on FAIR data reuse.</a:t>
            </a:r>
            <a:endParaRPr>
              <a:solidFill>
                <a:schemeClr val="dk1"/>
              </a:solidFill>
            </a:endParaRPr>
          </a:p>
          <a:p>
            <a:pPr marL="0" lvl="0" indent="0" algn="l" rtl="0">
              <a:lnSpc>
                <a:spcPct val="100000"/>
              </a:lnSpc>
              <a:spcBef>
                <a:spcPts val="0"/>
              </a:spcBef>
              <a:spcAft>
                <a:spcPts val="0"/>
              </a:spcAft>
              <a:buSzPts val="1100"/>
              <a:buNone/>
            </a:pPr>
            <a:r>
              <a:rPr lang="es-ES">
                <a:solidFill>
                  <a:schemeClr val="dk1"/>
                </a:solidFill>
              </a:rPr>
              <a:t>The first one will address the feasibility for health researchers to work with FAIRified and federated datasets to support the discovery of disease onset triggers and disease association patterns in comorbid patients, and demonstrate the reproducibility of such research.</a:t>
            </a:r>
            <a:endParaRPr>
              <a:solidFill>
                <a:schemeClr val="dk1"/>
              </a:solidFill>
            </a:endParaRPr>
          </a:p>
          <a:p>
            <a:pPr marL="0" lvl="0" indent="0" algn="l" rtl="0">
              <a:lnSpc>
                <a:spcPct val="100000"/>
              </a:lnSpc>
              <a:spcBef>
                <a:spcPts val="0"/>
              </a:spcBef>
              <a:spcAft>
                <a:spcPts val="0"/>
              </a:spcAft>
              <a:buSzPts val="1100"/>
              <a:buNone/>
            </a:pPr>
            <a:r>
              <a:rPr lang="es-ES">
                <a:solidFill>
                  <a:schemeClr val="dk1"/>
                </a:solidFill>
              </a:rPr>
              <a:t>The second one will address the development of an innovative prediction service for 30-days readmission risk in complex chronic patients making use of a privacy preserving distributed data mining approach.</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419720a5b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419720a5b8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Font typeface="Maven Pro"/>
              <a:buAutoNum type="arabicPeriod"/>
            </a:pPr>
            <a:r>
              <a:rPr lang="es-ES" sz="1000">
                <a:solidFill>
                  <a:schemeClr val="dk1"/>
                </a:solidFill>
                <a:latin typeface="Maven Pro"/>
                <a:ea typeface="Maven Pro"/>
                <a:cs typeface="Maven Pro"/>
                <a:sym typeface="Maven Pro"/>
              </a:rPr>
              <a:t>To implement a FAIR/Open data policy implies </a:t>
            </a:r>
            <a:r>
              <a:rPr lang="es-ES" sz="1000" b="1">
                <a:solidFill>
                  <a:schemeClr val="dk1"/>
                </a:solidFill>
                <a:latin typeface="Maven Pro"/>
                <a:ea typeface="Maven Pro"/>
                <a:cs typeface="Maven Pro"/>
                <a:sym typeface="Maven Pro"/>
              </a:rPr>
              <a:t>to manage a complex change</a:t>
            </a:r>
            <a:r>
              <a:rPr lang="es-ES" sz="1000">
                <a:solidFill>
                  <a:schemeClr val="dk1"/>
                </a:solidFill>
                <a:latin typeface="Maven Pro"/>
                <a:ea typeface="Maven Pro"/>
                <a:cs typeface="Maven Pro"/>
                <a:sym typeface="Maven Pro"/>
              </a:rPr>
              <a:t>. The policy needs </a:t>
            </a:r>
            <a:r>
              <a:rPr lang="es-ES" sz="1000" b="1">
                <a:solidFill>
                  <a:schemeClr val="dk1"/>
                </a:solidFill>
                <a:latin typeface="Maven Pro"/>
                <a:ea typeface="Maven Pro"/>
                <a:cs typeface="Maven Pro"/>
                <a:sym typeface="Maven Pro"/>
              </a:rPr>
              <a:t>strategic vision</a:t>
            </a:r>
            <a:r>
              <a:rPr lang="es-ES" sz="1000">
                <a:solidFill>
                  <a:schemeClr val="dk1"/>
                </a:solidFill>
                <a:latin typeface="Maven Pro"/>
                <a:ea typeface="Maven Pro"/>
                <a:cs typeface="Maven Pro"/>
                <a:sym typeface="Maven Pro"/>
              </a:rPr>
              <a:t> and </a:t>
            </a:r>
            <a:r>
              <a:rPr lang="es-ES" sz="1000" b="1">
                <a:solidFill>
                  <a:schemeClr val="dk1"/>
                </a:solidFill>
                <a:latin typeface="Maven Pro"/>
                <a:ea typeface="Maven Pro"/>
                <a:cs typeface="Maven Pro"/>
                <a:sym typeface="Maven Pro"/>
              </a:rPr>
              <a:t>leadership</a:t>
            </a:r>
            <a:r>
              <a:rPr lang="es-ES" sz="1000">
                <a:solidFill>
                  <a:schemeClr val="dk1"/>
                </a:solidFill>
                <a:latin typeface="Maven Pro"/>
                <a:ea typeface="Maven Pro"/>
                <a:cs typeface="Maven Pro"/>
                <a:sym typeface="Maven Pro"/>
              </a:rPr>
              <a:t>.</a:t>
            </a:r>
            <a:endParaRPr sz="1800" b="1">
              <a:solidFill>
                <a:srgbClr val="FFFFFF"/>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a:solidFill>
                  <a:schemeClr val="dk1"/>
                </a:solidFill>
                <a:latin typeface="Maven Pro"/>
                <a:ea typeface="Maven Pro"/>
                <a:cs typeface="Maven Pro"/>
                <a:sym typeface="Maven Pro"/>
              </a:rPr>
              <a:t>There are not policies without </a:t>
            </a:r>
            <a:r>
              <a:rPr lang="es-ES" sz="1000" b="1">
                <a:solidFill>
                  <a:schemeClr val="dk1"/>
                </a:solidFill>
                <a:latin typeface="Maven Pro"/>
                <a:ea typeface="Maven Pro"/>
                <a:cs typeface="Maven Pro"/>
                <a:sym typeface="Maven Pro"/>
              </a:rPr>
              <a:t>resources </a:t>
            </a:r>
            <a:r>
              <a:rPr lang="es-ES" sz="1000">
                <a:solidFill>
                  <a:schemeClr val="dk1"/>
                </a:solidFill>
                <a:latin typeface="Maven Pro"/>
                <a:ea typeface="Maven Pro"/>
                <a:cs typeface="Maven Pro"/>
                <a:sym typeface="Maven Pro"/>
              </a:rPr>
              <a:t>and </a:t>
            </a:r>
            <a:r>
              <a:rPr lang="es-ES" sz="1000" b="1">
                <a:solidFill>
                  <a:schemeClr val="dk1"/>
                </a:solidFill>
                <a:latin typeface="Maven Pro"/>
                <a:ea typeface="Maven Pro"/>
                <a:cs typeface="Maven Pro"/>
                <a:sym typeface="Maven Pro"/>
              </a:rPr>
              <a:t>incentives </a:t>
            </a:r>
            <a:r>
              <a:rPr lang="es-ES" sz="1000">
                <a:solidFill>
                  <a:schemeClr val="dk1"/>
                </a:solidFill>
                <a:latin typeface="Maven Pro"/>
                <a:ea typeface="Maven Pro"/>
                <a:cs typeface="Maven Pro"/>
                <a:sym typeface="Maven Pro"/>
              </a:rPr>
              <a:t>supported by necessary Infrastructure.</a:t>
            </a:r>
            <a:endParaRPr sz="1800" b="1">
              <a:solidFill>
                <a:srgbClr val="FFFFFF"/>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a:solidFill>
                  <a:schemeClr val="dk1"/>
                </a:solidFill>
                <a:latin typeface="Maven Pro"/>
                <a:ea typeface="Maven Pro"/>
                <a:cs typeface="Maven Pro"/>
                <a:sym typeface="Maven Pro"/>
              </a:rPr>
              <a:t>It is necessary to count with the right </a:t>
            </a:r>
            <a:r>
              <a:rPr lang="es-ES" sz="1000" b="1">
                <a:solidFill>
                  <a:schemeClr val="dk1"/>
                </a:solidFill>
                <a:latin typeface="Maven Pro"/>
                <a:ea typeface="Maven Pro"/>
                <a:cs typeface="Maven Pro"/>
                <a:sym typeface="Maven Pro"/>
              </a:rPr>
              <a:t>knowledge </a:t>
            </a:r>
            <a:r>
              <a:rPr lang="es-ES" sz="1000">
                <a:solidFill>
                  <a:schemeClr val="dk1"/>
                </a:solidFill>
                <a:latin typeface="Maven Pro"/>
                <a:ea typeface="Maven Pro"/>
                <a:cs typeface="Maven Pro"/>
                <a:sym typeface="Maven Pro"/>
              </a:rPr>
              <a:t>and </a:t>
            </a:r>
            <a:r>
              <a:rPr lang="es-ES" sz="1000" b="1">
                <a:solidFill>
                  <a:schemeClr val="dk1"/>
                </a:solidFill>
                <a:latin typeface="Maven Pro"/>
                <a:ea typeface="Maven Pro"/>
                <a:cs typeface="Maven Pro"/>
                <a:sym typeface="Maven Pro"/>
              </a:rPr>
              <a:t>skills </a:t>
            </a:r>
            <a:r>
              <a:rPr lang="es-ES" sz="1000">
                <a:solidFill>
                  <a:schemeClr val="dk1"/>
                </a:solidFill>
                <a:latin typeface="Maven Pro"/>
                <a:ea typeface="Maven Pro"/>
                <a:cs typeface="Maven Pro"/>
                <a:sym typeface="Maven Pro"/>
              </a:rPr>
              <a:t>about FAIR data and research data management in the current Open Science landscape.</a:t>
            </a:r>
            <a:endParaRPr sz="1000">
              <a:solidFill>
                <a:schemeClr val="dk1"/>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a:solidFill>
                  <a:schemeClr val="dk1"/>
                </a:solidFill>
                <a:latin typeface="Maven Pro"/>
                <a:ea typeface="Maven Pro"/>
                <a:cs typeface="Maven Pro"/>
                <a:sym typeface="Maven Pro"/>
              </a:rPr>
              <a:t>Before implementing any Open/FAIR data policy, the institution needs a clear </a:t>
            </a:r>
            <a:r>
              <a:rPr lang="es-ES" sz="1000" b="1">
                <a:solidFill>
                  <a:schemeClr val="dk1"/>
                </a:solidFill>
                <a:latin typeface="Maven Pro"/>
                <a:ea typeface="Maven Pro"/>
                <a:cs typeface="Maven Pro"/>
                <a:sym typeface="Maven Pro"/>
              </a:rPr>
              <a:t>action plan </a:t>
            </a:r>
            <a:r>
              <a:rPr lang="es-ES" sz="1000">
                <a:solidFill>
                  <a:schemeClr val="dk1"/>
                </a:solidFill>
                <a:latin typeface="Maven Pro"/>
                <a:ea typeface="Maven Pro"/>
                <a:cs typeface="Maven Pro"/>
                <a:sym typeface="Maven Pro"/>
              </a:rPr>
              <a:t>identifying the main </a:t>
            </a:r>
            <a:r>
              <a:rPr lang="es-ES" sz="1000" b="1">
                <a:solidFill>
                  <a:schemeClr val="dk1"/>
                </a:solidFill>
                <a:latin typeface="Maven Pro"/>
                <a:ea typeface="Maven Pro"/>
                <a:cs typeface="Maven Pro"/>
                <a:sym typeface="Maven Pro"/>
              </a:rPr>
              <a:t>actors</a:t>
            </a:r>
            <a:r>
              <a:rPr lang="es-ES" sz="1000">
                <a:solidFill>
                  <a:schemeClr val="dk1"/>
                </a:solidFill>
                <a:latin typeface="Maven Pro"/>
                <a:ea typeface="Maven Pro"/>
                <a:cs typeface="Maven Pro"/>
                <a:sym typeface="Maven Pro"/>
              </a:rPr>
              <a:t> and a credible </a:t>
            </a:r>
            <a:r>
              <a:rPr lang="es-ES" sz="1000" b="1">
                <a:solidFill>
                  <a:schemeClr val="dk1"/>
                </a:solidFill>
                <a:latin typeface="Maven Pro"/>
                <a:ea typeface="Maven Pro"/>
                <a:cs typeface="Maven Pro"/>
                <a:sym typeface="Maven Pro"/>
              </a:rPr>
              <a:t>timeline</a:t>
            </a:r>
            <a:r>
              <a:rPr lang="es-ES" sz="1000">
                <a:solidFill>
                  <a:schemeClr val="dk1"/>
                </a:solidFill>
                <a:latin typeface="Maven Pro"/>
                <a:ea typeface="Maven Pro"/>
                <a:cs typeface="Maven Pro"/>
                <a:sym typeface="Maven Pro"/>
              </a:rPr>
              <a:t>.</a:t>
            </a:r>
            <a:endParaRPr sz="1800" b="1">
              <a:solidFill>
                <a:srgbClr val="FFFFFF"/>
              </a:solidFill>
              <a:latin typeface="Maven Pro"/>
              <a:ea typeface="Maven Pro"/>
              <a:cs typeface="Maven Pro"/>
              <a:sym typeface="Maven Pro"/>
            </a:endParaRPr>
          </a:p>
          <a:p>
            <a:pPr marL="457200" lvl="0" indent="-292100" algn="l" rtl="0">
              <a:lnSpc>
                <a:spcPct val="115000"/>
              </a:lnSpc>
              <a:spcBef>
                <a:spcPts val="0"/>
              </a:spcBef>
              <a:spcAft>
                <a:spcPts val="0"/>
              </a:spcAft>
              <a:buClr>
                <a:schemeClr val="dk1"/>
              </a:buClr>
              <a:buSzPts val="1000"/>
              <a:buFont typeface="Maven Pro"/>
              <a:buAutoNum type="arabicPeriod"/>
            </a:pPr>
            <a:r>
              <a:rPr lang="es-ES" sz="1000">
                <a:solidFill>
                  <a:schemeClr val="dk1"/>
                </a:solidFill>
                <a:latin typeface="Maven Pro"/>
                <a:ea typeface="Maven Pro"/>
                <a:cs typeface="Maven Pro"/>
                <a:sym typeface="Maven Pro"/>
              </a:rPr>
              <a:t>The policy must be </a:t>
            </a:r>
            <a:r>
              <a:rPr lang="es-ES" sz="1000" b="1">
                <a:solidFill>
                  <a:schemeClr val="dk1"/>
                </a:solidFill>
                <a:latin typeface="Maven Pro"/>
                <a:ea typeface="Maven Pro"/>
                <a:cs typeface="Maven Pro"/>
                <a:sym typeface="Maven Pro"/>
              </a:rPr>
              <a:t>written </a:t>
            </a:r>
            <a:r>
              <a:rPr lang="es-ES" sz="1000">
                <a:solidFill>
                  <a:schemeClr val="dk1"/>
                </a:solidFill>
                <a:latin typeface="Maven Pro"/>
                <a:ea typeface="Maven Pro"/>
                <a:cs typeface="Maven Pro"/>
                <a:sym typeface="Maven Pro"/>
              </a:rPr>
              <a:t>down and </a:t>
            </a:r>
            <a:r>
              <a:rPr lang="es-ES" sz="1000" b="1">
                <a:solidFill>
                  <a:schemeClr val="dk1"/>
                </a:solidFill>
                <a:latin typeface="Maven Pro"/>
                <a:ea typeface="Maven Pro"/>
                <a:cs typeface="Maven Pro"/>
                <a:sym typeface="Maven Pro"/>
              </a:rPr>
              <a:t>approved</a:t>
            </a:r>
            <a:r>
              <a:rPr lang="es-ES" sz="1000">
                <a:solidFill>
                  <a:schemeClr val="dk1"/>
                </a:solidFill>
                <a:latin typeface="Maven Pro"/>
                <a:ea typeface="Maven Pro"/>
                <a:cs typeface="Maven Pro"/>
                <a:sym typeface="Maven Pro"/>
              </a:rPr>
              <a:t> by the institution.</a:t>
            </a:r>
            <a:endParaRPr sz="1000">
              <a:latin typeface="Maven Pro"/>
              <a:ea typeface="Maven Pro"/>
              <a:cs typeface="Maven Pro"/>
              <a:sym typeface="Maven Pr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 name="Google Shape;16;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 name="Google Shape;1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4" name="Google Shape;24;p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 name="Google Shape;32;p1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1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4" name="Google Shape;3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7" name="Google Shape;3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
        <p:cNvGrpSpPr/>
        <p:nvPr/>
      </p:nvGrpSpPr>
      <p:grpSpPr>
        <a:xfrm>
          <a:off x="0" y="0"/>
          <a:ext cx="0" cy="0"/>
          <a:chOff x="0" y="0"/>
          <a:chExt cx="0" cy="0"/>
        </a:xfrm>
      </p:grpSpPr>
      <p:sp>
        <p:nvSpPr>
          <p:cNvPr id="39" name="Google Shape;39;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0" name="Google Shape;40;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1" name="Google Shape;4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fair4health.eu/" TargetMode="External"/><Relationship Id="rId5" Type="http://schemas.openxmlformats.org/officeDocument/2006/relationships/image" Target="../media/image30.pn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http://www.fair4health.e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311708" y="1403121"/>
            <a:ext cx="8520600" cy="152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s-ES" sz="3600" dirty="0" err="1">
                <a:latin typeface="Maven Pro Medium"/>
                <a:ea typeface="Maven Pro Medium"/>
                <a:cs typeface="Maven Pro Medium"/>
                <a:sym typeface="Maven Pro Medium"/>
              </a:rPr>
              <a:t>Landscape</a:t>
            </a:r>
            <a:r>
              <a:rPr lang="es-ES" sz="3600" dirty="0">
                <a:latin typeface="Maven Pro Medium"/>
                <a:ea typeface="Maven Pro Medium"/>
                <a:cs typeface="Maven Pro Medium"/>
                <a:sym typeface="Maven Pro Medium"/>
              </a:rPr>
              <a:t> </a:t>
            </a:r>
            <a:r>
              <a:rPr lang="es-ES" sz="3600" dirty="0" err="1">
                <a:latin typeface="Maven Pro Medium"/>
                <a:ea typeface="Maven Pro Medium"/>
                <a:cs typeface="Maven Pro Medium"/>
                <a:sym typeface="Maven Pro Medium"/>
              </a:rPr>
              <a:t>Analysis</a:t>
            </a:r>
            <a:r>
              <a:rPr lang="es-ES" sz="3600" dirty="0">
                <a:latin typeface="Maven Pro Medium"/>
                <a:ea typeface="Maven Pro Medium"/>
                <a:cs typeface="Maven Pro Medium"/>
                <a:sym typeface="Maven Pro Medium"/>
              </a:rPr>
              <a:t> – </a:t>
            </a:r>
            <a:r>
              <a:rPr lang="es-ES" sz="3600" dirty="0" err="1">
                <a:latin typeface="Maven Pro Medium"/>
                <a:ea typeface="Maven Pro Medium"/>
                <a:cs typeface="Maven Pro Medium"/>
                <a:sym typeface="Maven Pro Medium"/>
              </a:rPr>
              <a:t>Initial</a:t>
            </a:r>
            <a:r>
              <a:rPr lang="es-ES" sz="3600" dirty="0">
                <a:latin typeface="Maven Pro Medium"/>
                <a:ea typeface="Maven Pro Medium"/>
                <a:cs typeface="Maven Pro Medium"/>
                <a:sym typeface="Maven Pro Medium"/>
              </a:rPr>
              <a:t> </a:t>
            </a:r>
            <a:r>
              <a:rPr lang="es-ES" sz="3600" dirty="0" err="1">
                <a:latin typeface="Maven Pro Medium"/>
                <a:ea typeface="Maven Pro Medium"/>
                <a:cs typeface="Maven Pro Medium"/>
                <a:sym typeface="Maven Pro Medium"/>
              </a:rPr>
              <a:t>Findings</a:t>
            </a:r>
            <a:r>
              <a:rPr lang="es-ES" sz="3600" dirty="0">
                <a:latin typeface="Maven Pro Medium"/>
                <a:ea typeface="Maven Pro Medium"/>
                <a:cs typeface="Maven Pro Medium"/>
                <a:sym typeface="Maven Pro Medium"/>
              </a:rPr>
              <a:t> </a:t>
            </a:r>
            <a:r>
              <a:rPr lang="es-ES" sz="3600" dirty="0" err="1">
                <a:latin typeface="Maven Pro Medium"/>
                <a:ea typeface="Maven Pro Medium"/>
                <a:cs typeface="Maven Pro Medium"/>
                <a:sym typeface="Maven Pro Medium"/>
              </a:rPr>
              <a:t>from</a:t>
            </a:r>
            <a:r>
              <a:rPr lang="es-ES" sz="3600" dirty="0">
                <a:latin typeface="Maven Pro Medium"/>
                <a:ea typeface="Maven Pro Medium"/>
                <a:cs typeface="Maven Pro Medium"/>
                <a:sym typeface="Maven Pro Medium"/>
              </a:rPr>
              <a:t> FAIR4Health Project</a:t>
            </a:r>
            <a:endParaRPr dirty="0"/>
          </a:p>
        </p:txBody>
      </p:sp>
      <p:sp>
        <p:nvSpPr>
          <p:cNvPr id="94" name="Google Shape;94;p1"/>
          <p:cNvSpPr txBox="1">
            <a:spLocks noGrp="1"/>
          </p:cNvSpPr>
          <p:nvPr>
            <p:ph type="subTitle" idx="1"/>
          </p:nvPr>
        </p:nvSpPr>
        <p:spPr>
          <a:xfrm>
            <a:off x="311700" y="2600527"/>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lang="es-ES" sz="1400" dirty="0">
              <a:latin typeface="Abel"/>
              <a:ea typeface="Abel"/>
              <a:cs typeface="Abel"/>
              <a:sym typeface="Abel"/>
            </a:endParaRPr>
          </a:p>
          <a:p>
            <a:pPr marL="0" indent="0"/>
            <a:r>
              <a:rPr lang="en-US" sz="2000" dirty="0">
                <a:latin typeface="Abel"/>
                <a:ea typeface="Abel"/>
                <a:cs typeface="Abel"/>
                <a:sym typeface="Abel"/>
              </a:rPr>
              <a:t>Workshop session: Fostering a FAIR research culture - what works?</a:t>
            </a:r>
            <a:endParaRPr lang="es-ES" sz="2000" dirty="0">
              <a:latin typeface="Abel"/>
              <a:ea typeface="Abel"/>
              <a:cs typeface="Abel"/>
              <a:sym typeface="Abel"/>
            </a:endParaRPr>
          </a:p>
          <a:p>
            <a:pPr marL="0" lvl="0" indent="0" algn="ctr" rtl="0">
              <a:lnSpc>
                <a:spcPct val="100000"/>
              </a:lnSpc>
              <a:spcBef>
                <a:spcPts val="0"/>
              </a:spcBef>
              <a:spcAft>
                <a:spcPts val="0"/>
              </a:spcAft>
              <a:buSzPts val="2800"/>
              <a:buNone/>
            </a:pPr>
            <a:endParaRPr lang="es-ES" sz="1600" b="1" dirty="0">
              <a:solidFill>
                <a:schemeClr val="dk1"/>
              </a:solidFill>
              <a:latin typeface="Abel"/>
              <a:ea typeface="Abel"/>
              <a:cs typeface="Abel"/>
              <a:sym typeface="Abel"/>
            </a:endParaRPr>
          </a:p>
          <a:p>
            <a:pPr marL="0" lvl="0" indent="0" algn="ctr" rtl="0">
              <a:lnSpc>
                <a:spcPct val="100000"/>
              </a:lnSpc>
              <a:spcBef>
                <a:spcPts val="0"/>
              </a:spcBef>
              <a:spcAft>
                <a:spcPts val="0"/>
              </a:spcAft>
              <a:buSzPts val="2800"/>
              <a:buNone/>
            </a:pPr>
            <a:r>
              <a:rPr lang="es-ES" sz="1600" b="1" dirty="0">
                <a:solidFill>
                  <a:schemeClr val="dk1"/>
                </a:solidFill>
                <a:latin typeface="Abel"/>
                <a:ea typeface="Abel"/>
                <a:cs typeface="Abel"/>
                <a:sym typeface="Abel"/>
              </a:rPr>
              <a:t>Kiko Núñez</a:t>
            </a:r>
            <a:endParaRPr sz="1600" b="1" dirty="0">
              <a:latin typeface="Abel"/>
              <a:ea typeface="Abel"/>
              <a:cs typeface="Abel"/>
              <a:sym typeface="Abel"/>
            </a:endParaRPr>
          </a:p>
          <a:p>
            <a:pPr marL="0" lvl="0" indent="0" algn="ctr" rtl="0">
              <a:lnSpc>
                <a:spcPct val="100000"/>
              </a:lnSpc>
              <a:spcBef>
                <a:spcPts val="0"/>
              </a:spcBef>
              <a:spcAft>
                <a:spcPts val="0"/>
              </a:spcAft>
              <a:buSzPts val="2800"/>
              <a:buNone/>
            </a:pPr>
            <a:endParaRPr lang="es-ES" sz="1200" dirty="0">
              <a:latin typeface="Abel"/>
              <a:ea typeface="Abel"/>
              <a:cs typeface="Abel"/>
              <a:sym typeface="Abel"/>
            </a:endParaRPr>
          </a:p>
          <a:p>
            <a:pPr marL="0" lvl="0" indent="0" algn="ctr" rtl="0">
              <a:lnSpc>
                <a:spcPct val="100000"/>
              </a:lnSpc>
              <a:spcBef>
                <a:spcPts val="0"/>
              </a:spcBef>
              <a:spcAft>
                <a:spcPts val="0"/>
              </a:spcAft>
              <a:buSzPts val="2800"/>
              <a:buNone/>
            </a:pPr>
            <a:r>
              <a:rPr lang="es-ES" sz="1200" dirty="0">
                <a:latin typeface="Abel"/>
                <a:ea typeface="Abel"/>
                <a:cs typeface="Abel"/>
                <a:sym typeface="Abel"/>
              </a:rPr>
              <a:t>Open </a:t>
            </a:r>
            <a:r>
              <a:rPr lang="es-ES" sz="1200" dirty="0" err="1">
                <a:latin typeface="Abel"/>
                <a:ea typeface="Abel"/>
                <a:cs typeface="Abel"/>
                <a:sym typeface="Abel"/>
              </a:rPr>
              <a:t>Science</a:t>
            </a:r>
            <a:r>
              <a:rPr lang="es-ES" sz="1200" dirty="0">
                <a:latin typeface="Abel"/>
                <a:ea typeface="Abel"/>
                <a:cs typeface="Abel"/>
                <a:sym typeface="Abel"/>
              </a:rPr>
              <a:t> </a:t>
            </a:r>
            <a:r>
              <a:rPr lang="es-ES" sz="1200" dirty="0" err="1">
                <a:latin typeface="Abel"/>
                <a:ea typeface="Abel"/>
                <a:cs typeface="Abel"/>
                <a:sym typeface="Abel"/>
              </a:rPr>
              <a:t>Fair</a:t>
            </a:r>
            <a:r>
              <a:rPr lang="es-ES" sz="1200" dirty="0">
                <a:latin typeface="Abel"/>
                <a:ea typeface="Abel"/>
                <a:cs typeface="Abel"/>
                <a:sym typeface="Abel"/>
              </a:rPr>
              <a:t> 2019</a:t>
            </a:r>
            <a:endParaRPr sz="1200" dirty="0">
              <a:latin typeface="Abel"/>
              <a:ea typeface="Abel"/>
              <a:cs typeface="Abel"/>
              <a:sym typeface="Abel"/>
            </a:endParaRPr>
          </a:p>
          <a:p>
            <a:pPr marL="0" lvl="0" indent="0" algn="ctr" rtl="0">
              <a:lnSpc>
                <a:spcPct val="100000"/>
              </a:lnSpc>
              <a:spcBef>
                <a:spcPts val="0"/>
              </a:spcBef>
              <a:spcAft>
                <a:spcPts val="0"/>
              </a:spcAft>
              <a:buSzPts val="2800"/>
              <a:buNone/>
            </a:pPr>
            <a:r>
              <a:rPr lang="es-ES" sz="1200" dirty="0">
                <a:latin typeface="Abel"/>
                <a:ea typeface="Abel"/>
                <a:cs typeface="Abel"/>
                <a:sym typeface="Abel"/>
              </a:rPr>
              <a:t>16-18 </a:t>
            </a:r>
            <a:r>
              <a:rPr lang="es-ES" sz="1200" dirty="0" err="1">
                <a:latin typeface="Abel"/>
                <a:ea typeface="Abel"/>
                <a:cs typeface="Abel"/>
                <a:sym typeface="Abel"/>
              </a:rPr>
              <a:t>Sep</a:t>
            </a:r>
            <a:r>
              <a:rPr lang="es-ES" sz="1200" dirty="0">
                <a:latin typeface="Abel"/>
                <a:ea typeface="Abel"/>
                <a:cs typeface="Abel"/>
                <a:sym typeface="Abel"/>
              </a:rPr>
              <a:t> 2019, Porto (Portugal)</a:t>
            </a:r>
            <a:endParaRPr sz="1200" dirty="0">
              <a:latin typeface="Abel"/>
              <a:ea typeface="Abel"/>
              <a:cs typeface="Abel"/>
              <a:sym typeface="Abel"/>
            </a:endParaRPr>
          </a:p>
          <a:p>
            <a:pPr marL="0" lvl="0" indent="0" algn="ctr" rtl="0">
              <a:lnSpc>
                <a:spcPct val="100000"/>
              </a:lnSpc>
              <a:spcBef>
                <a:spcPts val="0"/>
              </a:spcBef>
              <a:spcAft>
                <a:spcPts val="0"/>
              </a:spcAft>
              <a:buSzPts val="2800"/>
              <a:buNone/>
            </a:pPr>
            <a:endParaRPr sz="1400" dirty="0">
              <a:latin typeface="Abel"/>
              <a:ea typeface="Abel"/>
              <a:cs typeface="Abel"/>
              <a:sym typeface="Abel"/>
            </a:endParaRPr>
          </a:p>
        </p:txBody>
      </p:sp>
      <p:pic>
        <p:nvPicPr>
          <p:cNvPr id="95" name="Google Shape;95;p1"/>
          <p:cNvPicPr preferRelativeResize="0"/>
          <p:nvPr/>
        </p:nvPicPr>
        <p:blipFill rotWithShape="1">
          <a:blip r:embed="rId3">
            <a:alphaModFix/>
          </a:blip>
          <a:srcRect/>
          <a:stretch/>
        </p:blipFill>
        <p:spPr>
          <a:xfrm>
            <a:off x="5676301" y="705"/>
            <a:ext cx="3155999" cy="1183025"/>
          </a:xfrm>
          <a:prstGeom prst="rect">
            <a:avLst/>
          </a:prstGeom>
          <a:noFill/>
          <a:ln>
            <a:noFill/>
          </a:ln>
        </p:spPr>
      </p:pic>
      <p:pic>
        <p:nvPicPr>
          <p:cNvPr id="5" name="image1.png" descr="OpenScienceFair2017">
            <a:extLst>
              <a:ext uri="{FF2B5EF4-FFF2-40B4-BE49-F238E27FC236}">
                <a16:creationId xmlns:a16="http://schemas.microsoft.com/office/drawing/2014/main" id="{235B58C9-16C6-48A7-B529-5948C99D3DAE}"/>
              </a:ext>
            </a:extLst>
          </p:cNvPr>
          <p:cNvPicPr>
            <a:picLocks noChangeAspect="1"/>
          </p:cNvPicPr>
          <p:nvPr/>
        </p:nvPicPr>
        <p:blipFill>
          <a:blip r:embed="rId4"/>
          <a:srcRect/>
          <a:stretch>
            <a:fillRect/>
          </a:stretch>
        </p:blipFill>
        <p:spPr>
          <a:xfrm>
            <a:off x="311700" y="417776"/>
            <a:ext cx="4661479" cy="348884"/>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419720a5b8_0_117"/>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Guidelines: 10 Steps</a:t>
            </a:r>
            <a:endParaRPr>
              <a:latin typeface="Maven Pro Medium"/>
              <a:ea typeface="Maven Pro Medium"/>
              <a:cs typeface="Maven Pro Medium"/>
              <a:sym typeface="Maven Pro Medium"/>
            </a:endParaRPr>
          </a:p>
        </p:txBody>
      </p:sp>
      <p:sp>
        <p:nvSpPr>
          <p:cNvPr id="471" name="Google Shape;471;g419720a5b8_0_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latin typeface="Maven Pro"/>
                <a:ea typeface="Maven Pro"/>
                <a:cs typeface="Maven Pro"/>
                <a:sym typeface="Maven Pro"/>
              </a:rPr>
              <a:t>10</a:t>
            </a:fld>
            <a:endParaRPr>
              <a:latin typeface="Maven Pro"/>
              <a:ea typeface="Maven Pro"/>
              <a:cs typeface="Maven Pro"/>
              <a:sym typeface="Maven Pro"/>
            </a:endParaRPr>
          </a:p>
        </p:txBody>
      </p:sp>
      <p:pic>
        <p:nvPicPr>
          <p:cNvPr id="472" name="Google Shape;472;g419720a5b8_0_117"/>
          <p:cNvPicPr preferRelativeResize="0"/>
          <p:nvPr/>
        </p:nvPicPr>
        <p:blipFill rotWithShape="1">
          <a:blip r:embed="rId3">
            <a:alphaModFix/>
          </a:blip>
          <a:srcRect/>
          <a:stretch/>
        </p:blipFill>
        <p:spPr>
          <a:xfrm>
            <a:off x="6648996" y="128902"/>
            <a:ext cx="2371151" cy="888824"/>
          </a:xfrm>
          <a:prstGeom prst="rect">
            <a:avLst/>
          </a:prstGeom>
          <a:noFill/>
          <a:ln>
            <a:noFill/>
          </a:ln>
        </p:spPr>
      </p:pic>
      <p:grpSp>
        <p:nvGrpSpPr>
          <p:cNvPr id="473" name="Google Shape;473;g419720a5b8_0_117"/>
          <p:cNvGrpSpPr/>
          <p:nvPr/>
        </p:nvGrpSpPr>
        <p:grpSpPr>
          <a:xfrm>
            <a:off x="0" y="1189989"/>
            <a:ext cx="2214600" cy="3217636"/>
            <a:chOff x="0" y="1189989"/>
            <a:chExt cx="2214600" cy="3217636"/>
          </a:xfrm>
        </p:grpSpPr>
        <p:sp>
          <p:nvSpPr>
            <p:cNvPr id="474" name="Google Shape;474;g419720a5b8_0_117"/>
            <p:cNvSpPr/>
            <p:nvPr/>
          </p:nvSpPr>
          <p:spPr>
            <a:xfrm>
              <a:off x="0" y="1189989"/>
              <a:ext cx="22146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1. Vision and Objectives</a:t>
              </a:r>
              <a:endParaRPr>
                <a:solidFill>
                  <a:srgbClr val="FFFFFF"/>
                </a:solidFill>
                <a:latin typeface="Maven Pro"/>
                <a:ea typeface="Maven Pro"/>
                <a:cs typeface="Maven Pro"/>
                <a:sym typeface="Maven Pro"/>
              </a:endParaRPr>
            </a:p>
          </p:txBody>
        </p:sp>
        <p:sp>
          <p:nvSpPr>
            <p:cNvPr id="475" name="Google Shape;475;g419720a5b8_0_117"/>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b="1">
                  <a:latin typeface="Maven Pro"/>
                  <a:ea typeface="Maven Pro"/>
                  <a:cs typeface="Maven Pro"/>
                  <a:sym typeface="Maven Pro"/>
                </a:rPr>
                <a:t>Describe current research</a:t>
              </a:r>
              <a:r>
                <a:rPr lang="es-ES" sz="1100">
                  <a:latin typeface="Maven Pro"/>
                  <a:ea typeface="Maven Pro"/>
                  <a:cs typeface="Maven Pro"/>
                  <a:sym typeface="Maven Pro"/>
                </a:rPr>
                <a:t>, funders and their policies, research outcomes and infrastructure.</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Define the </a:t>
              </a:r>
              <a:r>
                <a:rPr lang="es-ES" sz="1100" b="1">
                  <a:latin typeface="Maven Pro"/>
                  <a:ea typeface="Maven Pro"/>
                  <a:cs typeface="Maven Pro"/>
                  <a:sym typeface="Maven Pro"/>
                </a:rPr>
                <a:t>objectives</a:t>
              </a:r>
              <a:r>
                <a:rPr lang="es-ES" sz="1100">
                  <a:latin typeface="Maven Pro"/>
                  <a:ea typeface="Maven Pro"/>
                  <a:cs typeface="Maven Pro"/>
                  <a:sym typeface="Maven Pro"/>
                </a:rPr>
                <a:t> of the policy.</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Adoption of </a:t>
              </a:r>
              <a:r>
                <a:rPr lang="es-ES" sz="1100" b="1">
                  <a:latin typeface="Maven Pro"/>
                  <a:ea typeface="Maven Pro"/>
                  <a:cs typeface="Maven Pro"/>
                  <a:sym typeface="Maven Pro"/>
                </a:rPr>
                <a:t>overcoming mechanisms </a:t>
              </a:r>
              <a:r>
                <a:rPr lang="es-ES" sz="1100">
                  <a:latin typeface="Maven Pro"/>
                  <a:ea typeface="Maven Pro"/>
                  <a:cs typeface="Maven Pro"/>
                  <a:sym typeface="Maven Pro"/>
                </a:rPr>
                <a:t>to enhance data sharing</a:t>
              </a:r>
              <a:endParaRPr sz="1100">
                <a:latin typeface="Maven Pro"/>
                <a:ea typeface="Maven Pro"/>
                <a:cs typeface="Maven Pro"/>
                <a:sym typeface="Maven Pro"/>
              </a:endParaRPr>
            </a:p>
          </p:txBody>
        </p:sp>
      </p:grpSp>
      <p:grpSp>
        <p:nvGrpSpPr>
          <p:cNvPr id="476" name="Google Shape;476;g419720a5b8_0_117"/>
          <p:cNvGrpSpPr/>
          <p:nvPr/>
        </p:nvGrpSpPr>
        <p:grpSpPr>
          <a:xfrm>
            <a:off x="1838325" y="1189775"/>
            <a:ext cx="2064000" cy="3217850"/>
            <a:chOff x="1838325" y="1189775"/>
            <a:chExt cx="2064000" cy="3217850"/>
          </a:xfrm>
        </p:grpSpPr>
        <p:sp>
          <p:nvSpPr>
            <p:cNvPr id="477" name="Google Shape;477;g419720a5b8_0_117"/>
            <p:cNvSpPr/>
            <p:nvPr/>
          </p:nvSpPr>
          <p:spPr>
            <a:xfrm>
              <a:off x="1838325" y="1189775"/>
              <a:ext cx="2064000" cy="669000"/>
            </a:xfrm>
            <a:prstGeom prst="chevron">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2. Responsible Team</a:t>
              </a:r>
              <a:endParaRPr>
                <a:solidFill>
                  <a:srgbClr val="FFFFFF"/>
                </a:solidFill>
                <a:latin typeface="Maven Pro"/>
                <a:ea typeface="Maven Pro"/>
                <a:cs typeface="Maven Pro"/>
                <a:sym typeface="Maven Pro"/>
              </a:endParaRPr>
            </a:p>
          </p:txBody>
        </p:sp>
        <p:sp>
          <p:nvSpPr>
            <p:cNvPr id="478" name="Google Shape;478;g419720a5b8_0_117"/>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a:latin typeface="Maven Pro"/>
                  <a:ea typeface="Maven Pro"/>
                  <a:cs typeface="Maven Pro"/>
                  <a:sym typeface="Maven Pro"/>
                </a:rPr>
                <a:t>Design an </a:t>
              </a:r>
              <a:r>
                <a:rPr lang="es-ES" sz="1100" b="1">
                  <a:latin typeface="Maven Pro"/>
                  <a:ea typeface="Maven Pro"/>
                  <a:cs typeface="Maven Pro"/>
                  <a:sym typeface="Maven Pro"/>
                </a:rPr>
                <a:t>action plan</a:t>
              </a:r>
              <a:endParaRPr sz="1100" b="1">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State </a:t>
              </a:r>
              <a:r>
                <a:rPr lang="es-ES" sz="1100" b="1">
                  <a:latin typeface="Maven Pro"/>
                  <a:ea typeface="Maven Pro"/>
                  <a:cs typeface="Maven Pro"/>
                  <a:sym typeface="Maven Pro"/>
                </a:rPr>
                <a:t>resources </a:t>
              </a:r>
              <a:r>
                <a:rPr lang="es-ES" sz="1100">
                  <a:latin typeface="Maven Pro"/>
                  <a:ea typeface="Maven Pro"/>
                  <a:cs typeface="Maven Pro"/>
                  <a:sym typeface="Maven Pro"/>
                </a:rPr>
                <a:t>and a feasible </a:t>
              </a:r>
              <a:r>
                <a:rPr lang="es-ES" sz="1100" b="1">
                  <a:latin typeface="Maven Pro"/>
                  <a:ea typeface="Maven Pro"/>
                  <a:cs typeface="Maven Pro"/>
                  <a:sym typeface="Maven Pro"/>
                </a:rPr>
                <a:t>timeline</a:t>
              </a:r>
              <a:endParaRPr sz="1100" b="1">
                <a:latin typeface="Maven Pro"/>
                <a:ea typeface="Maven Pro"/>
                <a:cs typeface="Maven Pro"/>
                <a:sym typeface="Maven Pro"/>
              </a:endParaRPr>
            </a:p>
          </p:txBody>
        </p:sp>
      </p:grpSp>
      <p:grpSp>
        <p:nvGrpSpPr>
          <p:cNvPr id="479" name="Google Shape;479;g419720a5b8_0_117"/>
          <p:cNvGrpSpPr/>
          <p:nvPr/>
        </p:nvGrpSpPr>
        <p:grpSpPr>
          <a:xfrm>
            <a:off x="3516750" y="1189775"/>
            <a:ext cx="2064000" cy="3217850"/>
            <a:chOff x="3516750" y="1189775"/>
            <a:chExt cx="2064000" cy="3217850"/>
          </a:xfrm>
        </p:grpSpPr>
        <p:sp>
          <p:nvSpPr>
            <p:cNvPr id="480" name="Google Shape;480;g419720a5b8_0_117"/>
            <p:cNvSpPr/>
            <p:nvPr/>
          </p:nvSpPr>
          <p:spPr>
            <a:xfrm>
              <a:off x="3516750" y="1189775"/>
              <a:ext cx="20640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3. Raise Awareness</a:t>
              </a:r>
              <a:endParaRPr>
                <a:solidFill>
                  <a:srgbClr val="FFFFFF"/>
                </a:solidFill>
                <a:latin typeface="Maven Pro"/>
                <a:ea typeface="Maven Pro"/>
                <a:cs typeface="Maven Pro"/>
                <a:sym typeface="Maven Pro"/>
              </a:endParaRPr>
            </a:p>
          </p:txBody>
        </p:sp>
        <p:sp>
          <p:nvSpPr>
            <p:cNvPr id="481" name="Google Shape;481;g419720a5b8_0_117"/>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a:latin typeface="Maven Pro"/>
                  <a:ea typeface="Maven Pro"/>
                  <a:cs typeface="Maven Pro"/>
                  <a:sym typeface="Maven Pro"/>
                </a:rPr>
                <a:t>Provide training and </a:t>
              </a:r>
              <a:r>
                <a:rPr lang="es-ES" sz="1100" b="1">
                  <a:latin typeface="Maven Pro"/>
                  <a:ea typeface="Maven Pro"/>
                  <a:cs typeface="Maven Pro"/>
                  <a:sym typeface="Maven Pro"/>
                </a:rPr>
                <a:t>assistance </a:t>
              </a:r>
              <a:r>
                <a:rPr lang="es-ES" sz="1100">
                  <a:latin typeface="Maven Pro"/>
                  <a:ea typeface="Maven Pro"/>
                  <a:cs typeface="Maven Pro"/>
                  <a:sym typeface="Maven Pro"/>
                </a:rPr>
                <a:t>to researchers.</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Definition of </a:t>
              </a:r>
              <a:r>
                <a:rPr lang="es-ES" sz="1100" b="1">
                  <a:latin typeface="Maven Pro"/>
                  <a:ea typeface="Maven Pro"/>
                  <a:cs typeface="Maven Pro"/>
                  <a:sym typeface="Maven Pro"/>
                </a:rPr>
                <a:t>skills </a:t>
              </a:r>
              <a:r>
                <a:rPr lang="es-ES" sz="1100">
                  <a:latin typeface="Maven Pro"/>
                  <a:ea typeface="Maven Pro"/>
                  <a:cs typeface="Maven Pro"/>
                  <a:sym typeface="Maven Pro"/>
                </a:rPr>
                <a:t>and a </a:t>
              </a:r>
              <a:r>
                <a:rPr lang="es-ES" sz="1100" b="1">
                  <a:latin typeface="Maven Pro"/>
                  <a:ea typeface="Maven Pro"/>
                  <a:cs typeface="Maven Pro"/>
                  <a:sym typeface="Maven Pro"/>
                </a:rPr>
                <a:t>training programme</a:t>
              </a:r>
              <a:endParaRPr sz="1100" b="1">
                <a:latin typeface="Maven Pro"/>
                <a:ea typeface="Maven Pro"/>
                <a:cs typeface="Maven Pro"/>
                <a:sym typeface="Maven Pro"/>
              </a:endParaRPr>
            </a:p>
          </p:txBody>
        </p:sp>
      </p:grpSp>
      <p:grpSp>
        <p:nvGrpSpPr>
          <p:cNvPr id="482" name="Google Shape;482;g419720a5b8_0_117"/>
          <p:cNvGrpSpPr/>
          <p:nvPr/>
        </p:nvGrpSpPr>
        <p:grpSpPr>
          <a:xfrm>
            <a:off x="6874025" y="1189775"/>
            <a:ext cx="2064000" cy="3217850"/>
            <a:chOff x="6874025" y="1189775"/>
            <a:chExt cx="2064000" cy="3217850"/>
          </a:xfrm>
        </p:grpSpPr>
        <p:sp>
          <p:nvSpPr>
            <p:cNvPr id="483" name="Google Shape;483;g419720a5b8_0_117"/>
            <p:cNvSpPr/>
            <p:nvPr/>
          </p:nvSpPr>
          <p:spPr>
            <a:xfrm>
              <a:off x="6874025" y="1189775"/>
              <a:ext cx="2064000" cy="669000"/>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5. Good Practices</a:t>
              </a:r>
              <a:endParaRPr>
                <a:solidFill>
                  <a:srgbClr val="FFFFFF"/>
                </a:solidFill>
                <a:latin typeface="Maven Pro"/>
                <a:ea typeface="Maven Pro"/>
                <a:cs typeface="Maven Pro"/>
                <a:sym typeface="Maven Pro"/>
              </a:endParaRPr>
            </a:p>
          </p:txBody>
        </p:sp>
        <p:sp>
          <p:nvSpPr>
            <p:cNvPr id="484" name="Google Shape;484;g419720a5b8_0_117"/>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a:latin typeface="Maven Pro"/>
                  <a:ea typeface="Maven Pro"/>
                  <a:cs typeface="Maven Pro"/>
                  <a:sym typeface="Maven Pro"/>
                </a:rPr>
                <a:t>Establish responsible </a:t>
              </a:r>
              <a:r>
                <a:rPr lang="es-ES" sz="1100" b="1">
                  <a:latin typeface="Maven Pro"/>
                  <a:ea typeface="Maven Pro"/>
                  <a:cs typeface="Maven Pro"/>
                  <a:sym typeface="Maven Pro"/>
                </a:rPr>
                <a:t>RDM </a:t>
              </a:r>
              <a:r>
                <a:rPr lang="es-ES" sz="1100">
                  <a:latin typeface="Maven Pro"/>
                  <a:ea typeface="Maven Pro"/>
                  <a:cs typeface="Maven Pro"/>
                  <a:sym typeface="Maven Pro"/>
                </a:rPr>
                <a:t>practices.</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Define FAIR for </a:t>
              </a:r>
              <a:r>
                <a:rPr lang="es-ES" sz="1100" b="1">
                  <a:latin typeface="Maven Pro"/>
                  <a:ea typeface="Maven Pro"/>
                  <a:cs typeface="Maven Pro"/>
                  <a:sym typeface="Maven Pro"/>
                </a:rPr>
                <a:t>implementation</a:t>
              </a:r>
              <a:r>
                <a:rPr lang="es-ES" sz="1100">
                  <a:latin typeface="Maven Pro"/>
                  <a:ea typeface="Maven Pro"/>
                  <a:cs typeface="Maven Pro"/>
                  <a:sym typeface="Maven Pro"/>
                </a:rPr>
                <a:t>.</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Creation of standard institutional template for </a:t>
              </a:r>
              <a:r>
                <a:rPr lang="es-ES" sz="1100" b="1">
                  <a:latin typeface="Maven Pro"/>
                  <a:ea typeface="Maven Pro"/>
                  <a:cs typeface="Maven Pro"/>
                  <a:sym typeface="Maven Pro"/>
                </a:rPr>
                <a:t>DMP</a:t>
              </a:r>
              <a:endParaRPr sz="1100" b="1">
                <a:latin typeface="Maven Pro"/>
                <a:ea typeface="Maven Pro"/>
                <a:cs typeface="Maven Pro"/>
                <a:sym typeface="Maven Pro"/>
              </a:endParaRPr>
            </a:p>
          </p:txBody>
        </p:sp>
      </p:grpSp>
      <p:grpSp>
        <p:nvGrpSpPr>
          <p:cNvPr id="485" name="Google Shape;485;g419720a5b8_0_117"/>
          <p:cNvGrpSpPr/>
          <p:nvPr/>
        </p:nvGrpSpPr>
        <p:grpSpPr>
          <a:xfrm>
            <a:off x="5195350" y="1189775"/>
            <a:ext cx="2064000" cy="3217850"/>
            <a:chOff x="5195350" y="1189775"/>
            <a:chExt cx="2064000" cy="3217850"/>
          </a:xfrm>
        </p:grpSpPr>
        <p:sp>
          <p:nvSpPr>
            <p:cNvPr id="486" name="Google Shape;486;g419720a5b8_0_117"/>
            <p:cNvSpPr/>
            <p:nvPr/>
          </p:nvSpPr>
          <p:spPr>
            <a:xfrm>
              <a:off x="5195350" y="1189775"/>
              <a:ext cx="2064000" cy="669000"/>
            </a:xfrm>
            <a:prstGeom prst="chevron">
              <a:avLst>
                <a:gd name="adj" fmla="val 50000"/>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4. Data Infrastructure</a:t>
              </a:r>
              <a:endParaRPr>
                <a:solidFill>
                  <a:srgbClr val="FFFFFF"/>
                </a:solidFill>
                <a:latin typeface="Maven Pro"/>
                <a:ea typeface="Maven Pro"/>
                <a:cs typeface="Maven Pro"/>
                <a:sym typeface="Maven Pro"/>
              </a:endParaRPr>
            </a:p>
          </p:txBody>
        </p:sp>
        <p:sp>
          <p:nvSpPr>
            <p:cNvPr id="487" name="Google Shape;487;g419720a5b8_0_117"/>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a:latin typeface="Maven Pro"/>
                  <a:ea typeface="Maven Pro"/>
                  <a:cs typeface="Maven Pro"/>
                  <a:sym typeface="Maven Pro"/>
                </a:rPr>
                <a:t>Identify and describe </a:t>
              </a:r>
              <a:r>
                <a:rPr lang="es-ES" sz="1100" b="1">
                  <a:latin typeface="Maven Pro"/>
                  <a:ea typeface="Maven Pro"/>
                  <a:cs typeface="Maven Pro"/>
                  <a:sym typeface="Maven Pro"/>
                </a:rPr>
                <a:t>data storage </a:t>
              </a:r>
              <a:r>
                <a:rPr lang="es-ES" sz="1100">
                  <a:latin typeface="Maven Pro"/>
                  <a:ea typeface="Maven Pro"/>
                  <a:cs typeface="Maven Pro"/>
                  <a:sym typeface="Maven Pro"/>
                </a:rPr>
                <a:t>and architecture.</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Provision of </a:t>
              </a:r>
              <a:r>
                <a:rPr lang="es-ES" sz="1100" b="1">
                  <a:latin typeface="Maven Pro"/>
                  <a:ea typeface="Maven Pro"/>
                  <a:cs typeface="Maven Pro"/>
                  <a:sym typeface="Maven Pro"/>
                </a:rPr>
                <a:t>tools </a:t>
              </a:r>
              <a:r>
                <a:rPr lang="es-ES" sz="1100">
                  <a:latin typeface="Maven Pro"/>
                  <a:ea typeface="Maven Pro"/>
                  <a:cs typeface="Maven Pro"/>
                  <a:sym typeface="Maven Pro"/>
                </a:rPr>
                <a:t>to make data FAIR.</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a:latin typeface="Maven Pro"/>
                  <a:ea typeface="Maven Pro"/>
                  <a:cs typeface="Maven Pro"/>
                  <a:sym typeface="Maven Pro"/>
                </a:rPr>
                <a:t>Research outcomes should be deposited in </a:t>
              </a:r>
              <a:r>
                <a:rPr lang="es-ES" sz="1100" b="1">
                  <a:latin typeface="Maven Pro"/>
                  <a:ea typeface="Maven Pro"/>
                  <a:cs typeface="Maven Pro"/>
                  <a:sym typeface="Maven Pro"/>
                </a:rPr>
                <a:t>trustworthy </a:t>
              </a:r>
              <a:r>
                <a:rPr lang="es-ES" sz="1100">
                  <a:latin typeface="Maven Pro"/>
                  <a:ea typeface="Maven Pro"/>
                  <a:cs typeface="Maven Pro"/>
                  <a:sym typeface="Maven Pro"/>
                </a:rPr>
                <a:t>repos.</a:t>
              </a:r>
              <a:endParaRPr sz="1100">
                <a:latin typeface="Maven Pro"/>
                <a:ea typeface="Maven Pro"/>
                <a:cs typeface="Maven Pro"/>
                <a:sym typeface="Maven Pr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419720a5b8_0_1474"/>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Guidelines: 10 Steps</a:t>
            </a:r>
            <a:endParaRPr>
              <a:latin typeface="Maven Pro Medium"/>
              <a:ea typeface="Maven Pro Medium"/>
              <a:cs typeface="Maven Pro Medium"/>
              <a:sym typeface="Maven Pro Medium"/>
            </a:endParaRPr>
          </a:p>
        </p:txBody>
      </p:sp>
      <p:sp>
        <p:nvSpPr>
          <p:cNvPr id="493" name="Google Shape;493;g419720a5b8_0_14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latin typeface="Maven Pro"/>
                <a:ea typeface="Maven Pro"/>
                <a:cs typeface="Maven Pro"/>
                <a:sym typeface="Maven Pro"/>
              </a:rPr>
              <a:t>11</a:t>
            </a:fld>
            <a:endParaRPr>
              <a:latin typeface="Maven Pro"/>
              <a:ea typeface="Maven Pro"/>
              <a:cs typeface="Maven Pro"/>
              <a:sym typeface="Maven Pro"/>
            </a:endParaRPr>
          </a:p>
        </p:txBody>
      </p:sp>
      <p:pic>
        <p:nvPicPr>
          <p:cNvPr id="494" name="Google Shape;494;g419720a5b8_0_1474"/>
          <p:cNvPicPr preferRelativeResize="0"/>
          <p:nvPr/>
        </p:nvPicPr>
        <p:blipFill rotWithShape="1">
          <a:blip r:embed="rId3">
            <a:alphaModFix/>
          </a:blip>
          <a:srcRect/>
          <a:stretch/>
        </p:blipFill>
        <p:spPr>
          <a:xfrm>
            <a:off x="6648996" y="128902"/>
            <a:ext cx="2371151" cy="888824"/>
          </a:xfrm>
          <a:prstGeom prst="rect">
            <a:avLst/>
          </a:prstGeom>
          <a:noFill/>
          <a:ln>
            <a:noFill/>
          </a:ln>
        </p:spPr>
      </p:pic>
      <p:grpSp>
        <p:nvGrpSpPr>
          <p:cNvPr id="495" name="Google Shape;495;g419720a5b8_0_1474"/>
          <p:cNvGrpSpPr/>
          <p:nvPr/>
        </p:nvGrpSpPr>
        <p:grpSpPr>
          <a:xfrm>
            <a:off x="0" y="1189989"/>
            <a:ext cx="2214600" cy="3217636"/>
            <a:chOff x="0" y="1189989"/>
            <a:chExt cx="2214600" cy="3217636"/>
          </a:xfrm>
        </p:grpSpPr>
        <p:sp>
          <p:nvSpPr>
            <p:cNvPr id="496" name="Google Shape;496;g419720a5b8_0_1474"/>
            <p:cNvSpPr/>
            <p:nvPr/>
          </p:nvSpPr>
          <p:spPr>
            <a:xfrm>
              <a:off x="0" y="1189989"/>
              <a:ext cx="22146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6. Openness</a:t>
              </a:r>
              <a:endParaRPr>
                <a:solidFill>
                  <a:srgbClr val="FFFFFF"/>
                </a:solidFill>
                <a:latin typeface="Maven Pro"/>
                <a:ea typeface="Maven Pro"/>
                <a:cs typeface="Maven Pro"/>
                <a:sym typeface="Maven Pro"/>
              </a:endParaRPr>
            </a:p>
          </p:txBody>
        </p:sp>
        <p:sp>
          <p:nvSpPr>
            <p:cNvPr id="497" name="Google Shape;497;g419720a5b8_0_1474"/>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100">
                  <a:solidFill>
                    <a:schemeClr val="dk1"/>
                  </a:solidFill>
                  <a:latin typeface="Maven Pro"/>
                  <a:ea typeface="Maven Pro"/>
                  <a:cs typeface="Maven Pro"/>
                  <a:sym typeface="Maven Pro"/>
                </a:rPr>
                <a:t>Determine the level of </a:t>
              </a:r>
              <a:r>
                <a:rPr lang="es-ES" sz="1100" b="1">
                  <a:solidFill>
                    <a:schemeClr val="dk1"/>
                  </a:solidFill>
                  <a:latin typeface="Maven Pro"/>
                  <a:ea typeface="Maven Pro"/>
                  <a:cs typeface="Maven Pro"/>
                  <a:sym typeface="Maven Pro"/>
                </a:rPr>
                <a:t>openness, transparency and re-usability</a:t>
              </a:r>
              <a:r>
                <a:rPr lang="es-ES" sz="1100">
                  <a:solidFill>
                    <a:schemeClr val="dk1"/>
                  </a:solidFill>
                  <a:latin typeface="Maven Pro"/>
                  <a:ea typeface="Maven Pro"/>
                  <a:cs typeface="Maven Pro"/>
                  <a:sym typeface="Maven Pro"/>
                </a:rPr>
                <a:t> of research outputs, including </a:t>
              </a:r>
              <a:r>
                <a:rPr lang="es-ES" sz="1100" b="1">
                  <a:solidFill>
                    <a:schemeClr val="dk1"/>
                  </a:solidFill>
                  <a:latin typeface="Maven Pro"/>
                  <a:ea typeface="Maven Pro"/>
                  <a:cs typeface="Maven Pro"/>
                  <a:sym typeface="Maven Pro"/>
                </a:rPr>
                <a:t>licensing, provenance </a:t>
              </a:r>
              <a:r>
                <a:rPr lang="es-ES" sz="1100">
                  <a:solidFill>
                    <a:schemeClr val="dk1"/>
                  </a:solidFill>
                  <a:latin typeface="Maven Pro"/>
                  <a:ea typeface="Maven Pro"/>
                  <a:cs typeface="Maven Pro"/>
                  <a:sym typeface="Maven Pro"/>
                </a:rPr>
                <a:t>and mechanisms for </a:t>
              </a:r>
              <a:r>
                <a:rPr lang="es-ES" sz="1100" b="1">
                  <a:solidFill>
                    <a:schemeClr val="dk1"/>
                  </a:solidFill>
                  <a:latin typeface="Maven Pro"/>
                  <a:ea typeface="Maven Pro"/>
                  <a:cs typeface="Maven Pro"/>
                  <a:sym typeface="Maven Pro"/>
                </a:rPr>
                <a:t>data protection</a:t>
              </a:r>
              <a:endParaRPr sz="1100" b="1">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endParaRPr sz="1100">
                <a:latin typeface="Maven Pro"/>
                <a:ea typeface="Maven Pro"/>
                <a:cs typeface="Maven Pro"/>
                <a:sym typeface="Maven Pro"/>
              </a:endParaRPr>
            </a:p>
          </p:txBody>
        </p:sp>
      </p:grpSp>
      <p:grpSp>
        <p:nvGrpSpPr>
          <p:cNvPr id="498" name="Google Shape;498;g419720a5b8_0_1474"/>
          <p:cNvGrpSpPr/>
          <p:nvPr/>
        </p:nvGrpSpPr>
        <p:grpSpPr>
          <a:xfrm>
            <a:off x="1838325" y="1189775"/>
            <a:ext cx="2064000" cy="3217850"/>
            <a:chOff x="1838325" y="1189775"/>
            <a:chExt cx="2064000" cy="3217850"/>
          </a:xfrm>
        </p:grpSpPr>
        <p:sp>
          <p:nvSpPr>
            <p:cNvPr id="499" name="Google Shape;499;g419720a5b8_0_1474"/>
            <p:cNvSpPr/>
            <p:nvPr/>
          </p:nvSpPr>
          <p:spPr>
            <a:xfrm>
              <a:off x="1838325" y="1189775"/>
              <a:ext cx="2064000" cy="669000"/>
            </a:xfrm>
            <a:prstGeom prst="chevron">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7. Standards</a:t>
              </a:r>
              <a:endParaRPr>
                <a:solidFill>
                  <a:srgbClr val="FFFFFF"/>
                </a:solidFill>
                <a:latin typeface="Maven Pro"/>
                <a:ea typeface="Maven Pro"/>
                <a:cs typeface="Maven Pro"/>
                <a:sym typeface="Maven Pro"/>
              </a:endParaRPr>
            </a:p>
          </p:txBody>
        </p:sp>
        <p:sp>
          <p:nvSpPr>
            <p:cNvPr id="500" name="Google Shape;500;g419720a5b8_0_1474"/>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100">
                  <a:solidFill>
                    <a:schemeClr val="dk1"/>
                  </a:solidFill>
                  <a:latin typeface="Maven Pro"/>
                  <a:ea typeface="Maven Pro"/>
                  <a:cs typeface="Maven Pro"/>
                  <a:sym typeface="Maven Pro"/>
                </a:rPr>
                <a:t>Technical decisions must be adopted regarding </a:t>
              </a:r>
              <a:r>
                <a:rPr lang="es-ES" sz="1100" b="1">
                  <a:solidFill>
                    <a:schemeClr val="dk1"/>
                  </a:solidFill>
                  <a:latin typeface="Maven Pro"/>
                  <a:ea typeface="Maven Pro"/>
                  <a:cs typeface="Maven Pro"/>
                  <a:sym typeface="Maven Pro"/>
                </a:rPr>
                <a:t>persistent IDs</a:t>
              </a:r>
              <a:r>
                <a:rPr lang="es-ES" sz="1100">
                  <a:solidFill>
                    <a:schemeClr val="dk1"/>
                  </a:solidFill>
                  <a:latin typeface="Maven Pro"/>
                  <a:ea typeface="Maven Pro"/>
                  <a:cs typeface="Maven Pro"/>
                  <a:sym typeface="Maven Pro"/>
                </a:rPr>
                <a:t> and </a:t>
              </a:r>
              <a:r>
                <a:rPr lang="es-ES" sz="1100" b="1">
                  <a:solidFill>
                    <a:schemeClr val="dk1"/>
                  </a:solidFill>
                  <a:latin typeface="Maven Pro"/>
                  <a:ea typeface="Maven Pro"/>
                  <a:cs typeface="Maven Pro"/>
                  <a:sym typeface="Maven Pro"/>
                </a:rPr>
                <a:t>metadata schemas </a:t>
              </a:r>
              <a:r>
                <a:rPr lang="es-ES" sz="1100">
                  <a:solidFill>
                    <a:schemeClr val="dk1"/>
                  </a:solidFill>
                  <a:latin typeface="Maven Pro"/>
                  <a:ea typeface="Maven Pro"/>
                  <a:cs typeface="Maven Pro"/>
                  <a:sym typeface="Maven Pro"/>
                </a:rPr>
                <a:t>for accessibility and interoperability.</a:t>
              </a:r>
              <a:endParaRPr sz="11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Clr>
                  <a:schemeClr val="dk1"/>
                </a:buClr>
                <a:buSzPts val="1100"/>
                <a:buFont typeface="Arial"/>
                <a:buNone/>
              </a:pPr>
              <a:r>
                <a:rPr lang="es-ES" sz="1100">
                  <a:solidFill>
                    <a:schemeClr val="dk1"/>
                  </a:solidFill>
                  <a:latin typeface="Maven Pro"/>
                  <a:ea typeface="Maven Pro"/>
                  <a:cs typeface="Maven Pro"/>
                  <a:sym typeface="Maven Pro"/>
                </a:rPr>
                <a:t>Include a technical analysis of </a:t>
              </a:r>
              <a:r>
                <a:rPr lang="es-ES" sz="1100" b="1">
                  <a:solidFill>
                    <a:schemeClr val="dk1"/>
                  </a:solidFill>
                  <a:latin typeface="Maven Pro"/>
                  <a:ea typeface="Maven Pro"/>
                  <a:cs typeface="Maven Pro"/>
                  <a:sym typeface="Maven Pro"/>
                </a:rPr>
                <a:t>domain-specific standards</a:t>
              </a:r>
              <a:endParaRPr sz="1100" b="1">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endParaRPr sz="1100" b="1">
                <a:latin typeface="Maven Pro"/>
                <a:ea typeface="Maven Pro"/>
                <a:cs typeface="Maven Pro"/>
                <a:sym typeface="Maven Pro"/>
              </a:endParaRPr>
            </a:p>
          </p:txBody>
        </p:sp>
      </p:grpSp>
      <p:grpSp>
        <p:nvGrpSpPr>
          <p:cNvPr id="501" name="Google Shape;501;g419720a5b8_0_1474"/>
          <p:cNvGrpSpPr/>
          <p:nvPr/>
        </p:nvGrpSpPr>
        <p:grpSpPr>
          <a:xfrm>
            <a:off x="3516750" y="1189775"/>
            <a:ext cx="2064000" cy="3217850"/>
            <a:chOff x="3516750" y="1189775"/>
            <a:chExt cx="2064000" cy="3217850"/>
          </a:xfrm>
        </p:grpSpPr>
        <p:sp>
          <p:nvSpPr>
            <p:cNvPr id="502" name="Google Shape;502;g419720a5b8_0_1474"/>
            <p:cNvSpPr/>
            <p:nvPr/>
          </p:nvSpPr>
          <p:spPr>
            <a:xfrm>
              <a:off x="3516750" y="1189775"/>
              <a:ext cx="20640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8. Incentivize</a:t>
              </a:r>
              <a:endParaRPr>
                <a:solidFill>
                  <a:srgbClr val="FFFFFF"/>
                </a:solidFill>
                <a:latin typeface="Maven Pro"/>
                <a:ea typeface="Maven Pro"/>
                <a:cs typeface="Maven Pro"/>
                <a:sym typeface="Maven Pro"/>
              </a:endParaRPr>
            </a:p>
          </p:txBody>
        </p:sp>
        <p:sp>
          <p:nvSpPr>
            <p:cNvPr id="503" name="Google Shape;503;g419720a5b8_0_1474"/>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100">
                  <a:solidFill>
                    <a:schemeClr val="dk1"/>
                  </a:solidFill>
                  <a:latin typeface="Maven Pro"/>
                  <a:ea typeface="Maven Pro"/>
                  <a:cs typeface="Maven Pro"/>
                  <a:sym typeface="Maven Pro"/>
                </a:rPr>
                <a:t>Devise </a:t>
              </a:r>
              <a:r>
                <a:rPr lang="es-ES" sz="1100" b="1">
                  <a:solidFill>
                    <a:schemeClr val="dk1"/>
                  </a:solidFill>
                  <a:latin typeface="Maven Pro"/>
                  <a:ea typeface="Maven Pro"/>
                  <a:cs typeface="Maven Pro"/>
                  <a:sym typeface="Maven Pro"/>
                </a:rPr>
                <a:t>credit </a:t>
              </a:r>
              <a:r>
                <a:rPr lang="es-ES" sz="1100">
                  <a:solidFill>
                    <a:schemeClr val="dk1"/>
                  </a:solidFill>
                  <a:latin typeface="Maven Pro"/>
                  <a:ea typeface="Maven Pro"/>
                  <a:cs typeface="Maven Pro"/>
                  <a:sym typeface="Maven Pro"/>
                </a:rPr>
                <a:t>and </a:t>
              </a:r>
              <a:r>
                <a:rPr lang="es-ES" sz="1100" b="1">
                  <a:solidFill>
                    <a:schemeClr val="dk1"/>
                  </a:solidFill>
                  <a:latin typeface="Maven Pro"/>
                  <a:ea typeface="Maven Pro"/>
                  <a:cs typeface="Maven Pro"/>
                  <a:sym typeface="Maven Pro"/>
                </a:rPr>
                <a:t>reward </a:t>
              </a:r>
              <a:r>
                <a:rPr lang="es-ES" sz="1100">
                  <a:solidFill>
                    <a:schemeClr val="dk1"/>
                  </a:solidFill>
                  <a:latin typeface="Maven Pro"/>
                  <a:ea typeface="Maven Pro"/>
                  <a:cs typeface="Maven Pro"/>
                  <a:sym typeface="Maven Pro"/>
                </a:rPr>
                <a:t>mechanisms to encourage </a:t>
              </a:r>
              <a:r>
                <a:rPr lang="es-ES" sz="1100" b="1">
                  <a:solidFill>
                    <a:schemeClr val="dk1"/>
                  </a:solidFill>
                  <a:latin typeface="Maven Pro"/>
                  <a:ea typeface="Maven Pro"/>
                  <a:cs typeface="Maven Pro"/>
                  <a:sym typeface="Maven Pro"/>
                </a:rPr>
                <a:t>researchers </a:t>
              </a:r>
              <a:r>
                <a:rPr lang="es-ES" sz="1100">
                  <a:solidFill>
                    <a:schemeClr val="dk1"/>
                  </a:solidFill>
                  <a:latin typeface="Maven Pro"/>
                  <a:ea typeface="Maven Pro"/>
                  <a:cs typeface="Maven Pro"/>
                  <a:sym typeface="Maven Pro"/>
                </a:rPr>
                <a:t>to apply the FAIR data policy</a:t>
              </a:r>
              <a:endParaRPr sz="11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None/>
              </a:pPr>
              <a:endParaRPr sz="1100" b="1">
                <a:latin typeface="Maven Pro"/>
                <a:ea typeface="Maven Pro"/>
                <a:cs typeface="Maven Pro"/>
                <a:sym typeface="Maven Pro"/>
              </a:endParaRPr>
            </a:p>
          </p:txBody>
        </p:sp>
      </p:grpSp>
      <p:grpSp>
        <p:nvGrpSpPr>
          <p:cNvPr id="504" name="Google Shape;504;g419720a5b8_0_1474"/>
          <p:cNvGrpSpPr/>
          <p:nvPr/>
        </p:nvGrpSpPr>
        <p:grpSpPr>
          <a:xfrm>
            <a:off x="6874025" y="1189775"/>
            <a:ext cx="2064000" cy="3217850"/>
            <a:chOff x="6874025" y="1189775"/>
            <a:chExt cx="2064000" cy="3217850"/>
          </a:xfrm>
        </p:grpSpPr>
        <p:sp>
          <p:nvSpPr>
            <p:cNvPr id="505" name="Google Shape;505;g419720a5b8_0_1474"/>
            <p:cNvSpPr/>
            <p:nvPr/>
          </p:nvSpPr>
          <p:spPr>
            <a:xfrm>
              <a:off x="6874025" y="1189775"/>
              <a:ext cx="2064000" cy="669000"/>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10. Assess</a:t>
              </a:r>
              <a:endParaRPr>
                <a:solidFill>
                  <a:srgbClr val="FFFFFF"/>
                </a:solidFill>
                <a:latin typeface="Maven Pro"/>
                <a:ea typeface="Maven Pro"/>
                <a:cs typeface="Maven Pro"/>
                <a:sym typeface="Maven Pro"/>
              </a:endParaRPr>
            </a:p>
          </p:txBody>
        </p:sp>
        <p:sp>
          <p:nvSpPr>
            <p:cNvPr id="506" name="Google Shape;506;g419720a5b8_0_1474"/>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100">
                  <a:latin typeface="Maven Pro"/>
                  <a:ea typeface="Maven Pro"/>
                  <a:cs typeface="Maven Pro"/>
                  <a:sym typeface="Maven Pro"/>
                </a:rPr>
                <a:t>Provide mechanisms for </a:t>
              </a:r>
              <a:r>
                <a:rPr lang="es-ES" sz="1100" b="1">
                  <a:latin typeface="Maven Pro"/>
                  <a:ea typeface="Maven Pro"/>
                  <a:cs typeface="Maven Pro"/>
                  <a:sym typeface="Maven Pro"/>
                </a:rPr>
                <a:t>FAIR data assessment </a:t>
              </a:r>
              <a:r>
                <a:rPr lang="es-ES" sz="1100">
                  <a:latin typeface="Maven Pro"/>
                  <a:ea typeface="Maven Pro"/>
                  <a:cs typeface="Maven Pro"/>
                  <a:sym typeface="Maven Pro"/>
                </a:rPr>
                <a:t>within the institution.</a:t>
              </a:r>
              <a:endParaRPr sz="1100">
                <a:latin typeface="Maven Pro"/>
                <a:ea typeface="Maven Pro"/>
                <a:cs typeface="Maven Pro"/>
                <a:sym typeface="Maven Pro"/>
              </a:endParaRPr>
            </a:p>
            <a:p>
              <a:pPr marL="0" lvl="0" indent="0" algn="l" rtl="0">
                <a:lnSpc>
                  <a:spcPct val="115000"/>
                </a:lnSpc>
                <a:spcBef>
                  <a:spcPts val="0"/>
                </a:spcBef>
                <a:spcAft>
                  <a:spcPts val="0"/>
                </a:spcAft>
                <a:buNone/>
              </a:pPr>
              <a:r>
                <a:rPr lang="es-ES" sz="1100" b="1">
                  <a:latin typeface="Maven Pro"/>
                  <a:ea typeface="Maven Pro"/>
                  <a:cs typeface="Maven Pro"/>
                  <a:sym typeface="Maven Pro"/>
                </a:rPr>
                <a:t>Re-align and consolidate </a:t>
              </a:r>
              <a:r>
                <a:rPr lang="es-ES" sz="1100">
                  <a:latin typeface="Maven Pro"/>
                  <a:ea typeface="Maven Pro"/>
                  <a:cs typeface="Maven Pro"/>
                  <a:sym typeface="Maven Pro"/>
                </a:rPr>
                <a:t>with funders.</a:t>
              </a:r>
              <a:endParaRPr sz="1100">
                <a:latin typeface="Maven Pro"/>
                <a:ea typeface="Maven Pro"/>
                <a:cs typeface="Maven Pro"/>
                <a:sym typeface="Maven Pro"/>
              </a:endParaRPr>
            </a:p>
          </p:txBody>
        </p:sp>
      </p:grpSp>
      <p:grpSp>
        <p:nvGrpSpPr>
          <p:cNvPr id="507" name="Google Shape;507;g419720a5b8_0_1474"/>
          <p:cNvGrpSpPr/>
          <p:nvPr/>
        </p:nvGrpSpPr>
        <p:grpSpPr>
          <a:xfrm>
            <a:off x="5195350" y="1189775"/>
            <a:ext cx="2064000" cy="3217850"/>
            <a:chOff x="5195350" y="1189775"/>
            <a:chExt cx="2064000" cy="3217850"/>
          </a:xfrm>
        </p:grpSpPr>
        <p:sp>
          <p:nvSpPr>
            <p:cNvPr id="508" name="Google Shape;508;g419720a5b8_0_1474"/>
            <p:cNvSpPr/>
            <p:nvPr/>
          </p:nvSpPr>
          <p:spPr>
            <a:xfrm>
              <a:off x="5195350" y="1189775"/>
              <a:ext cx="2064000" cy="669000"/>
            </a:xfrm>
            <a:prstGeom prst="chevron">
              <a:avLst>
                <a:gd name="adj" fmla="val 50000"/>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rgbClr val="FFFFFF"/>
                  </a:solidFill>
                  <a:latin typeface="Maven Pro"/>
                  <a:ea typeface="Maven Pro"/>
                  <a:cs typeface="Maven Pro"/>
                  <a:sym typeface="Maven Pro"/>
                </a:rPr>
                <a:t>9. Implement</a:t>
              </a:r>
              <a:endParaRPr>
                <a:solidFill>
                  <a:srgbClr val="FFFFFF"/>
                </a:solidFill>
                <a:latin typeface="Maven Pro"/>
                <a:ea typeface="Maven Pro"/>
                <a:cs typeface="Maven Pro"/>
                <a:sym typeface="Maven Pro"/>
              </a:endParaRPr>
            </a:p>
          </p:txBody>
        </p:sp>
        <p:sp>
          <p:nvSpPr>
            <p:cNvPr id="509" name="Google Shape;509;g419720a5b8_0_1474"/>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100" b="1">
                  <a:solidFill>
                    <a:schemeClr val="dk1"/>
                  </a:solidFill>
                  <a:latin typeface="Maven Pro"/>
                  <a:ea typeface="Maven Pro"/>
                  <a:cs typeface="Maven Pro"/>
                  <a:sym typeface="Maven Pro"/>
                </a:rPr>
                <a:t>1. Write</a:t>
              </a:r>
              <a:r>
                <a:rPr lang="es-ES" sz="1100">
                  <a:solidFill>
                    <a:schemeClr val="dk1"/>
                  </a:solidFill>
                  <a:latin typeface="Maven Pro"/>
                  <a:ea typeface="Maven Pro"/>
                  <a:cs typeface="Maven Pro"/>
                  <a:sym typeface="Maven Pro"/>
                </a:rPr>
                <a:t> the policy</a:t>
              </a:r>
              <a:endParaRPr sz="11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Clr>
                  <a:schemeClr val="dk1"/>
                </a:buClr>
                <a:buSzPts val="1100"/>
                <a:buFont typeface="Arial"/>
                <a:buNone/>
              </a:pPr>
              <a:r>
                <a:rPr lang="es-ES" sz="1100" b="1">
                  <a:solidFill>
                    <a:schemeClr val="dk1"/>
                  </a:solidFill>
                  <a:latin typeface="Maven Pro"/>
                  <a:ea typeface="Maven Pro"/>
                  <a:cs typeface="Maven Pro"/>
                  <a:sym typeface="Maven Pro"/>
                </a:rPr>
                <a:t>2. Submit </a:t>
              </a:r>
              <a:r>
                <a:rPr lang="es-ES" sz="1100">
                  <a:solidFill>
                    <a:schemeClr val="dk1"/>
                  </a:solidFill>
                  <a:latin typeface="Maven Pro"/>
                  <a:ea typeface="Maven Pro"/>
                  <a:cs typeface="Maven Pro"/>
                  <a:sym typeface="Maven Pro"/>
                </a:rPr>
                <a:t>for approval</a:t>
              </a:r>
              <a:endParaRPr sz="1100">
                <a:solidFill>
                  <a:schemeClr val="dk1"/>
                </a:solidFill>
                <a:latin typeface="Maven Pro"/>
                <a:ea typeface="Maven Pro"/>
                <a:cs typeface="Maven Pro"/>
                <a:sym typeface="Maven Pro"/>
              </a:endParaRPr>
            </a:p>
            <a:p>
              <a:pPr marL="0" lvl="0" indent="0" algn="l" rtl="0">
                <a:lnSpc>
                  <a:spcPct val="115000"/>
                </a:lnSpc>
                <a:spcBef>
                  <a:spcPts val="0"/>
                </a:spcBef>
                <a:spcAft>
                  <a:spcPts val="0"/>
                </a:spcAft>
                <a:buClr>
                  <a:schemeClr val="dk1"/>
                </a:buClr>
                <a:buSzPts val="1100"/>
                <a:buFont typeface="Arial"/>
                <a:buNone/>
              </a:pPr>
              <a:r>
                <a:rPr lang="es-ES" sz="1100" b="1">
                  <a:solidFill>
                    <a:schemeClr val="dk1"/>
                  </a:solidFill>
                  <a:latin typeface="Maven Pro"/>
                  <a:ea typeface="Maven Pro"/>
                  <a:cs typeface="Maven Pro"/>
                  <a:sym typeface="Maven Pro"/>
                </a:rPr>
                <a:t>3. Disseminate</a:t>
              </a:r>
              <a:endParaRPr sz="1100">
                <a:latin typeface="Maven Pro"/>
                <a:ea typeface="Maven Pro"/>
                <a:cs typeface="Maven Pro"/>
                <a:sym typeface="Maven Pro"/>
              </a:endParaRPr>
            </a:p>
          </p:txBody>
        </p:sp>
      </p:gr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9"/>
          <p:cNvPicPr preferRelativeResize="0"/>
          <p:nvPr/>
        </p:nvPicPr>
        <p:blipFill rotWithShape="1">
          <a:blip r:embed="rId3">
            <a:alphaModFix/>
          </a:blip>
          <a:srcRect/>
          <a:stretch/>
        </p:blipFill>
        <p:spPr>
          <a:xfrm>
            <a:off x="2881812" y="7"/>
            <a:ext cx="3380425" cy="1267150"/>
          </a:xfrm>
          <a:prstGeom prst="rect">
            <a:avLst/>
          </a:prstGeom>
          <a:noFill/>
          <a:ln>
            <a:noFill/>
          </a:ln>
        </p:spPr>
      </p:pic>
      <p:sp>
        <p:nvSpPr>
          <p:cNvPr id="523" name="Google Shape;52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12</a:t>
            </a:fld>
            <a:endParaRPr/>
          </a:p>
        </p:txBody>
      </p:sp>
      <p:pic>
        <p:nvPicPr>
          <p:cNvPr id="524" name="Google Shape;524;p9"/>
          <p:cNvPicPr preferRelativeResize="0"/>
          <p:nvPr/>
        </p:nvPicPr>
        <p:blipFill rotWithShape="1">
          <a:blip r:embed="rId4">
            <a:alphaModFix/>
          </a:blip>
          <a:srcRect b="1545"/>
          <a:stretch/>
        </p:blipFill>
        <p:spPr>
          <a:xfrm>
            <a:off x="-25575" y="1191625"/>
            <a:ext cx="9195150" cy="3017525"/>
          </a:xfrm>
          <a:prstGeom prst="rect">
            <a:avLst/>
          </a:prstGeom>
          <a:noFill/>
          <a:ln>
            <a:noFill/>
          </a:ln>
        </p:spPr>
      </p:pic>
      <p:sp>
        <p:nvSpPr>
          <p:cNvPr id="525" name="Google Shape;525;p9"/>
          <p:cNvSpPr txBox="1">
            <a:spLocks noGrp="1"/>
          </p:cNvSpPr>
          <p:nvPr>
            <p:ph type="title"/>
          </p:nvPr>
        </p:nvSpPr>
        <p:spPr>
          <a:xfrm rot="-603545">
            <a:off x="-53703" y="1385855"/>
            <a:ext cx="2958266" cy="68217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s-ES" sz="3200">
                <a:solidFill>
                  <a:srgbClr val="FFFFFF"/>
                </a:solidFill>
                <a:latin typeface="Permanent Marker"/>
                <a:ea typeface="Permanent Marker"/>
                <a:cs typeface="Permanent Marker"/>
                <a:sym typeface="Permanent Marker"/>
              </a:rPr>
              <a:t>THANK YOU!</a:t>
            </a:r>
            <a:endParaRPr sz="3200">
              <a:solidFill>
                <a:srgbClr val="FFFFFF"/>
              </a:solidFill>
              <a:latin typeface="Permanent Marker"/>
              <a:ea typeface="Permanent Marker"/>
              <a:cs typeface="Permanent Marker"/>
              <a:sym typeface="Permanent Marker"/>
            </a:endParaRPr>
          </a:p>
        </p:txBody>
      </p:sp>
      <p:grpSp>
        <p:nvGrpSpPr>
          <p:cNvPr id="526" name="Google Shape;526;p9"/>
          <p:cNvGrpSpPr/>
          <p:nvPr/>
        </p:nvGrpSpPr>
        <p:grpSpPr>
          <a:xfrm>
            <a:off x="42748" y="777875"/>
            <a:ext cx="2272777" cy="313200"/>
            <a:chOff x="80423" y="86050"/>
            <a:chExt cx="2272777" cy="313200"/>
          </a:xfrm>
        </p:grpSpPr>
        <p:pic>
          <p:nvPicPr>
            <p:cNvPr id="527" name="Google Shape;527;p9"/>
            <p:cNvPicPr preferRelativeResize="0"/>
            <p:nvPr/>
          </p:nvPicPr>
          <p:blipFill rotWithShape="1">
            <a:blip r:embed="rId5">
              <a:alphaModFix/>
            </a:blip>
            <a:srcRect/>
            <a:stretch/>
          </p:blipFill>
          <p:spPr>
            <a:xfrm>
              <a:off x="80423" y="86063"/>
              <a:ext cx="313174" cy="313174"/>
            </a:xfrm>
            <a:prstGeom prst="rect">
              <a:avLst/>
            </a:prstGeom>
            <a:noFill/>
            <a:ln>
              <a:noFill/>
            </a:ln>
          </p:spPr>
        </p:pic>
        <p:sp>
          <p:nvSpPr>
            <p:cNvPr id="528" name="Google Shape;528;p9"/>
            <p:cNvSpPr txBox="1"/>
            <p:nvPr/>
          </p:nvSpPr>
          <p:spPr>
            <a:xfrm>
              <a:off x="393600" y="86050"/>
              <a:ext cx="1959600" cy="3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200" dirty="0">
                  <a:solidFill>
                    <a:srgbClr val="999999"/>
                  </a:solidFill>
                  <a:uFill>
                    <a:noFill/>
                  </a:uFill>
                  <a:latin typeface="Maven Pro"/>
                  <a:ea typeface="Maven Pro"/>
                  <a:cs typeface="Maven Pro"/>
                  <a:sym typeface="Maven Pro"/>
                  <a:hlinkClick r:id="rId6"/>
                </a:rPr>
                <a:t>@</a:t>
              </a:r>
              <a:r>
                <a:rPr lang="es-ES" sz="1200" dirty="0">
                  <a:solidFill>
                    <a:srgbClr val="999999"/>
                  </a:solidFill>
                  <a:uFill>
                    <a:noFill/>
                  </a:uFill>
                  <a:latin typeface="Maven Pro"/>
                  <a:sym typeface="Maven Pro"/>
                </a:rPr>
                <a:t>fair4health</a:t>
              </a:r>
              <a:endParaRPr sz="1200" dirty="0">
                <a:solidFill>
                  <a:srgbClr val="999999"/>
                </a:solidFill>
                <a:uFill>
                  <a:noFill/>
                </a:uFill>
                <a:latin typeface="Maven Pro"/>
                <a:sym typeface="Maven Pro"/>
              </a:endParaRPr>
            </a:p>
          </p:txBody>
        </p:sp>
      </p:grpSp>
      <p:grpSp>
        <p:nvGrpSpPr>
          <p:cNvPr id="529" name="Google Shape;529;p9"/>
          <p:cNvGrpSpPr/>
          <p:nvPr/>
        </p:nvGrpSpPr>
        <p:grpSpPr>
          <a:xfrm>
            <a:off x="42738" y="427113"/>
            <a:ext cx="2272775" cy="313200"/>
            <a:chOff x="80425" y="451338"/>
            <a:chExt cx="2272775" cy="313200"/>
          </a:xfrm>
        </p:grpSpPr>
        <p:sp>
          <p:nvSpPr>
            <p:cNvPr id="530" name="Google Shape;530;p9"/>
            <p:cNvSpPr txBox="1"/>
            <p:nvPr/>
          </p:nvSpPr>
          <p:spPr>
            <a:xfrm>
              <a:off x="393600" y="451338"/>
              <a:ext cx="1959600" cy="3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200">
                  <a:solidFill>
                    <a:srgbClr val="999999"/>
                  </a:solidFill>
                  <a:uFill>
                    <a:noFill/>
                  </a:uFill>
                  <a:latin typeface="Maven Pro"/>
                  <a:ea typeface="Maven Pro"/>
                  <a:cs typeface="Maven Pro"/>
                  <a:sym typeface="Maven Pro"/>
                  <a:hlinkClick r:id="rId6"/>
                </a:rPr>
                <a:t>fair4health</a:t>
              </a:r>
              <a:r>
                <a:rPr lang="es-ES" sz="1200" i="0" strike="noStrike" cap="none">
                  <a:solidFill>
                    <a:srgbClr val="999999"/>
                  </a:solidFill>
                  <a:uFill>
                    <a:noFill/>
                  </a:uFill>
                  <a:latin typeface="Maven Pro"/>
                  <a:ea typeface="Maven Pro"/>
                  <a:cs typeface="Maven Pro"/>
                  <a:sym typeface="Maven Pro"/>
                  <a:hlinkClick r:id="rId6"/>
                </a:rPr>
                <a:t>.eu</a:t>
              </a:r>
              <a:endParaRPr sz="1200" i="0" strike="noStrike" cap="none">
                <a:solidFill>
                  <a:srgbClr val="999999"/>
                </a:solidFill>
                <a:latin typeface="Maven Pro"/>
                <a:ea typeface="Maven Pro"/>
                <a:cs typeface="Maven Pro"/>
                <a:sym typeface="Maven Pro"/>
              </a:endParaRPr>
            </a:p>
          </p:txBody>
        </p:sp>
        <p:pic>
          <p:nvPicPr>
            <p:cNvPr id="531" name="Google Shape;531;p9"/>
            <p:cNvPicPr preferRelativeResize="0"/>
            <p:nvPr/>
          </p:nvPicPr>
          <p:blipFill>
            <a:blip r:embed="rId7">
              <a:alphaModFix/>
            </a:blip>
            <a:stretch>
              <a:fillRect/>
            </a:stretch>
          </p:blipFill>
          <p:spPr>
            <a:xfrm>
              <a:off x="80425" y="451338"/>
              <a:ext cx="313175" cy="313175"/>
            </a:xfrm>
            <a:prstGeom prst="rect">
              <a:avLst/>
            </a:prstGeom>
            <a:noFill/>
            <a:ln>
              <a:noFill/>
            </a:ln>
          </p:spPr>
        </p:pic>
      </p:grpSp>
      <p:grpSp>
        <p:nvGrpSpPr>
          <p:cNvPr id="532" name="Google Shape;532;p9"/>
          <p:cNvGrpSpPr/>
          <p:nvPr/>
        </p:nvGrpSpPr>
        <p:grpSpPr>
          <a:xfrm>
            <a:off x="42750" y="76363"/>
            <a:ext cx="2272775" cy="313200"/>
            <a:chOff x="80425" y="816638"/>
            <a:chExt cx="2272775" cy="313200"/>
          </a:xfrm>
        </p:grpSpPr>
        <p:sp>
          <p:nvSpPr>
            <p:cNvPr id="533" name="Google Shape;533;p9"/>
            <p:cNvSpPr txBox="1"/>
            <p:nvPr/>
          </p:nvSpPr>
          <p:spPr>
            <a:xfrm>
              <a:off x="393600" y="816638"/>
              <a:ext cx="1959600" cy="3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200">
                  <a:solidFill>
                    <a:srgbClr val="999999"/>
                  </a:solidFill>
                  <a:uFill>
                    <a:noFill/>
                  </a:uFill>
                  <a:latin typeface="Maven Pro"/>
                  <a:ea typeface="Maven Pro"/>
                  <a:cs typeface="Maven Pro"/>
                  <a:sym typeface="Maven Pro"/>
                  <a:hlinkClick r:id="rId6"/>
                </a:rPr>
                <a:t>info@fair4health</a:t>
              </a:r>
              <a:r>
                <a:rPr lang="es-ES" sz="1200" i="0" strike="noStrike" cap="none">
                  <a:solidFill>
                    <a:srgbClr val="999999"/>
                  </a:solidFill>
                  <a:uFill>
                    <a:noFill/>
                  </a:uFill>
                  <a:latin typeface="Maven Pro"/>
                  <a:ea typeface="Maven Pro"/>
                  <a:cs typeface="Maven Pro"/>
                  <a:sym typeface="Maven Pro"/>
                  <a:hlinkClick r:id="rId6"/>
                </a:rPr>
                <a:t>.eu</a:t>
              </a:r>
              <a:endParaRPr sz="1200" i="0" strike="noStrike" cap="none">
                <a:solidFill>
                  <a:srgbClr val="999999"/>
                </a:solidFill>
                <a:latin typeface="Maven Pro"/>
                <a:ea typeface="Maven Pro"/>
                <a:cs typeface="Maven Pro"/>
                <a:sym typeface="Maven Pro"/>
              </a:endParaRPr>
            </a:p>
          </p:txBody>
        </p:sp>
        <p:pic>
          <p:nvPicPr>
            <p:cNvPr id="534" name="Google Shape;534;p9"/>
            <p:cNvPicPr preferRelativeResize="0"/>
            <p:nvPr/>
          </p:nvPicPr>
          <p:blipFill>
            <a:blip r:embed="rId8">
              <a:alphaModFix/>
            </a:blip>
            <a:stretch>
              <a:fillRect/>
            </a:stretch>
          </p:blipFill>
          <p:spPr>
            <a:xfrm>
              <a:off x="80425" y="816650"/>
              <a:ext cx="313176" cy="31317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4190b8523b_0_6"/>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dirty="0" err="1">
                <a:latin typeface="Maven Pro Medium"/>
                <a:ea typeface="Maven Pro Medium"/>
                <a:cs typeface="Maven Pro Medium"/>
                <a:sym typeface="Maven Pro Medium"/>
              </a:rPr>
              <a:t>Outline</a:t>
            </a:r>
            <a:endParaRPr dirty="0">
              <a:latin typeface="Maven Pro Medium"/>
              <a:ea typeface="Maven Pro Medium"/>
              <a:cs typeface="Maven Pro Medium"/>
              <a:sym typeface="Maven Pro Medium"/>
            </a:endParaRPr>
          </a:p>
        </p:txBody>
      </p:sp>
      <p:sp>
        <p:nvSpPr>
          <p:cNvPr id="101" name="Google Shape;101;g4190b8523b_0_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2</a:t>
            </a:fld>
            <a:endParaRPr/>
          </a:p>
        </p:txBody>
      </p:sp>
      <p:pic>
        <p:nvPicPr>
          <p:cNvPr id="102" name="Google Shape;102;g4190b8523b_0_6"/>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104" name="Google Shape;104;g4190b8523b_0_6"/>
          <p:cNvSpPr txBox="1">
            <a:spLocks noGrp="1"/>
          </p:cNvSpPr>
          <p:nvPr>
            <p:ph type="body" idx="1"/>
          </p:nvPr>
        </p:nvSpPr>
        <p:spPr>
          <a:xfrm>
            <a:off x="311700" y="927283"/>
            <a:ext cx="7186380" cy="3416400"/>
          </a:xfrm>
          <a:prstGeom prst="rect">
            <a:avLst/>
          </a:prstGeom>
          <a:noFill/>
          <a:ln>
            <a:noFill/>
          </a:ln>
        </p:spPr>
        <p:txBody>
          <a:bodyPr spcFirstLastPara="1" wrap="square" lIns="91425" tIns="91425" rIns="91425" bIns="91425" anchor="t" anchorCtr="0">
            <a:noAutofit/>
          </a:bodyPr>
          <a:lstStyle/>
          <a:p>
            <a:pPr indent="-457200">
              <a:buClr>
                <a:schemeClr val="accent1">
                  <a:lumMod val="75000"/>
                </a:schemeClr>
              </a:buClr>
              <a:buSzPct val="100000"/>
              <a:buFont typeface="+mj-lt"/>
              <a:buAutoNum type="arabicPeriod"/>
            </a:pPr>
            <a:r>
              <a:rPr lang="es-ES" sz="2400" b="1" dirty="0" err="1">
                <a:solidFill>
                  <a:schemeClr val="accent1"/>
                </a:solidFill>
                <a:latin typeface="Abel"/>
                <a:ea typeface="Abel"/>
                <a:cs typeface="Abel"/>
                <a:sym typeface="Abel"/>
              </a:rPr>
              <a:t>The</a:t>
            </a:r>
            <a:r>
              <a:rPr lang="es-ES" sz="2400" b="1" dirty="0">
                <a:solidFill>
                  <a:schemeClr val="accent1"/>
                </a:solidFill>
                <a:latin typeface="Abel"/>
                <a:ea typeface="Abel"/>
                <a:cs typeface="Abel"/>
                <a:sym typeface="Abel"/>
              </a:rPr>
              <a:t> FAIR4Health Project</a:t>
            </a:r>
          </a:p>
          <a:p>
            <a:pPr indent="-457200">
              <a:buClr>
                <a:schemeClr val="accent1">
                  <a:lumMod val="75000"/>
                </a:schemeClr>
              </a:buClr>
              <a:buSzPct val="100000"/>
              <a:buFont typeface="+mj-lt"/>
              <a:buAutoNum type="arabicPeriod"/>
            </a:pPr>
            <a:r>
              <a:rPr lang="es-ES" sz="2400" b="1" dirty="0" err="1">
                <a:solidFill>
                  <a:schemeClr val="accent1"/>
                </a:solidFill>
                <a:latin typeface="Abel"/>
                <a:ea typeface="Abel"/>
                <a:cs typeface="Abel"/>
                <a:sym typeface="Abel"/>
              </a:rPr>
              <a:t>The</a:t>
            </a:r>
            <a:r>
              <a:rPr lang="es-ES" sz="2400" b="1" dirty="0">
                <a:solidFill>
                  <a:schemeClr val="accent1"/>
                </a:solidFill>
                <a:latin typeface="Abel"/>
                <a:ea typeface="Abel"/>
                <a:cs typeface="Abel"/>
                <a:sym typeface="Abel"/>
              </a:rPr>
              <a:t> </a:t>
            </a:r>
            <a:r>
              <a:rPr lang="es-ES" sz="2400" b="1" dirty="0" err="1">
                <a:solidFill>
                  <a:schemeClr val="accent1"/>
                </a:solidFill>
                <a:latin typeface="Abel"/>
                <a:ea typeface="Abel"/>
                <a:cs typeface="Abel"/>
                <a:sym typeface="Abel"/>
              </a:rPr>
              <a:t>FAIRification</a:t>
            </a:r>
            <a:r>
              <a:rPr lang="es-ES" sz="2400" b="1" dirty="0">
                <a:solidFill>
                  <a:schemeClr val="accent1"/>
                </a:solidFill>
                <a:latin typeface="Abel"/>
                <a:ea typeface="Abel"/>
                <a:cs typeface="Abel"/>
                <a:sym typeface="Abel"/>
              </a:rPr>
              <a:t> </a:t>
            </a:r>
            <a:r>
              <a:rPr lang="es-ES" sz="2400" b="1" dirty="0" err="1">
                <a:solidFill>
                  <a:schemeClr val="accent1"/>
                </a:solidFill>
                <a:latin typeface="Abel"/>
                <a:ea typeface="Abel"/>
                <a:cs typeface="Abel"/>
                <a:sym typeface="Abel"/>
              </a:rPr>
              <a:t>workflow</a:t>
            </a:r>
            <a:endParaRPr lang="es-ES" sz="2400" b="1" dirty="0">
              <a:solidFill>
                <a:schemeClr val="accent1"/>
              </a:solidFill>
              <a:latin typeface="Abel"/>
              <a:ea typeface="Abel"/>
              <a:cs typeface="Abel"/>
              <a:sym typeface="Abel"/>
            </a:endParaRPr>
          </a:p>
          <a:p>
            <a:pPr indent="-457200">
              <a:buClr>
                <a:schemeClr val="accent1">
                  <a:lumMod val="75000"/>
                </a:schemeClr>
              </a:buClr>
              <a:buSzPct val="100000"/>
              <a:buFont typeface="+mj-lt"/>
              <a:buAutoNum type="arabicPeriod"/>
            </a:pPr>
            <a:r>
              <a:rPr lang="es-ES" sz="2400" b="1" dirty="0" err="1">
                <a:solidFill>
                  <a:schemeClr val="accent1"/>
                </a:solidFill>
                <a:latin typeface="Abel"/>
                <a:ea typeface="Abel"/>
                <a:cs typeface="Abel"/>
                <a:sym typeface="Abel"/>
              </a:rPr>
              <a:t>Guidelines</a:t>
            </a:r>
            <a:r>
              <a:rPr lang="es-ES" sz="2400" b="1" dirty="0">
                <a:solidFill>
                  <a:schemeClr val="accent1"/>
                </a:solidFill>
                <a:latin typeface="Abel"/>
                <a:ea typeface="Abel"/>
                <a:cs typeface="Abel"/>
                <a:sym typeface="Abel"/>
              </a:rPr>
              <a:t> </a:t>
            </a:r>
            <a:r>
              <a:rPr lang="es-ES" sz="2400" b="1" dirty="0" err="1">
                <a:solidFill>
                  <a:schemeClr val="accent1"/>
                </a:solidFill>
                <a:latin typeface="Abel"/>
                <a:ea typeface="Abel"/>
                <a:cs typeface="Abel"/>
                <a:sym typeface="Abel"/>
              </a:rPr>
              <a:t>for</a:t>
            </a:r>
            <a:r>
              <a:rPr lang="es-ES" sz="2400" b="1" dirty="0">
                <a:solidFill>
                  <a:schemeClr val="accent1"/>
                </a:solidFill>
                <a:latin typeface="Abel"/>
                <a:ea typeface="Abel"/>
                <a:cs typeface="Abel"/>
                <a:sym typeface="Abel"/>
              </a:rPr>
              <a:t> </a:t>
            </a:r>
            <a:r>
              <a:rPr lang="es-ES" sz="2400" b="1" dirty="0" err="1">
                <a:solidFill>
                  <a:schemeClr val="accent1"/>
                </a:solidFill>
                <a:latin typeface="Abel"/>
                <a:ea typeface="Abel"/>
                <a:cs typeface="Abel"/>
                <a:sym typeface="Abel"/>
              </a:rPr>
              <a:t>HRPOs</a:t>
            </a:r>
            <a:r>
              <a:rPr lang="es-ES" sz="2400" b="1" dirty="0">
                <a:solidFill>
                  <a:schemeClr val="accent1"/>
                </a:solidFill>
                <a:latin typeface="Abel"/>
                <a:ea typeface="Abel"/>
                <a:cs typeface="Abel"/>
                <a:sym typeface="Abel"/>
              </a:rPr>
              <a:t> </a:t>
            </a:r>
            <a:r>
              <a:rPr lang="es-ES" sz="2400" b="1" dirty="0" err="1">
                <a:solidFill>
                  <a:schemeClr val="accent1"/>
                </a:solidFill>
                <a:latin typeface="Abel"/>
                <a:ea typeface="Abel"/>
                <a:cs typeface="Abel"/>
                <a:sym typeface="Abel"/>
              </a:rPr>
              <a:t>to</a:t>
            </a:r>
            <a:r>
              <a:rPr lang="es-ES" sz="2400" b="1" dirty="0">
                <a:solidFill>
                  <a:schemeClr val="accent1"/>
                </a:solidFill>
                <a:latin typeface="Abel"/>
                <a:ea typeface="Abel"/>
                <a:cs typeface="Abel"/>
                <a:sym typeface="Abel"/>
              </a:rPr>
              <a:t> </a:t>
            </a:r>
            <a:r>
              <a:rPr lang="es-ES" sz="2400" b="1" dirty="0" err="1">
                <a:solidFill>
                  <a:schemeClr val="accent1"/>
                </a:solidFill>
                <a:latin typeface="Abel"/>
                <a:ea typeface="Abel"/>
                <a:cs typeface="Abel"/>
                <a:sym typeface="Abel"/>
              </a:rPr>
              <a:t>implement</a:t>
            </a:r>
            <a:r>
              <a:rPr lang="es-ES" sz="2400" b="1" dirty="0">
                <a:solidFill>
                  <a:schemeClr val="accent1"/>
                </a:solidFill>
                <a:latin typeface="Abel"/>
                <a:ea typeface="Abel"/>
                <a:cs typeface="Abel"/>
                <a:sym typeface="Abel"/>
              </a:rPr>
              <a:t> a FAIR data </a:t>
            </a:r>
            <a:r>
              <a:rPr lang="es-ES" sz="2400" b="1" dirty="0" err="1">
                <a:solidFill>
                  <a:schemeClr val="accent1"/>
                </a:solidFill>
                <a:latin typeface="Abel"/>
                <a:ea typeface="Abel"/>
                <a:cs typeface="Abel"/>
                <a:sym typeface="Abel"/>
              </a:rPr>
              <a:t>policy</a:t>
            </a:r>
            <a:endParaRPr sz="1600" b="1" dirty="0">
              <a:solidFill>
                <a:schemeClr val="accent1"/>
              </a:solidFill>
              <a:latin typeface="Abel"/>
              <a:ea typeface="Abel"/>
              <a:cs typeface="Abel"/>
              <a:sym typeface="A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p2"/>
          <p:cNvSpPr txBox="1">
            <a:spLocks noGrp="1"/>
          </p:cNvSpPr>
          <p:nvPr>
            <p:ph type="ctrTitle"/>
          </p:nvPr>
        </p:nvSpPr>
        <p:spPr>
          <a:xfrm>
            <a:off x="1736019" y="96490"/>
            <a:ext cx="7407980" cy="42774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s-ES" sz="1800">
                <a:latin typeface="Maven Pro Medium"/>
                <a:ea typeface="Maven Pro Medium"/>
                <a:cs typeface="Maven Pro Medium"/>
                <a:sym typeface="Maven Pro Medium"/>
              </a:rPr>
              <a:t>Improving Health Research in EU through FAIR data</a:t>
            </a:r>
            <a:endParaRPr sz="1400">
              <a:latin typeface="Maven Pro Medium"/>
              <a:ea typeface="Maven Pro Medium"/>
              <a:cs typeface="Maven Pro Medium"/>
              <a:sym typeface="Maven Pro Medium"/>
            </a:endParaRPr>
          </a:p>
        </p:txBody>
      </p:sp>
      <p:pic>
        <p:nvPicPr>
          <p:cNvPr id="264" name="Google Shape;264;p2"/>
          <p:cNvPicPr preferRelativeResize="0"/>
          <p:nvPr/>
        </p:nvPicPr>
        <p:blipFill rotWithShape="1">
          <a:blip r:embed="rId4">
            <a:alphaModFix/>
          </a:blip>
          <a:srcRect/>
          <a:stretch/>
        </p:blipFill>
        <p:spPr>
          <a:xfrm>
            <a:off x="80090" y="6674"/>
            <a:ext cx="1655929" cy="620724"/>
          </a:xfrm>
          <a:prstGeom prst="rect">
            <a:avLst/>
          </a:prstGeom>
          <a:noFill/>
          <a:ln>
            <a:noFill/>
          </a:ln>
        </p:spPr>
      </p:pic>
      <p:pic>
        <p:nvPicPr>
          <p:cNvPr id="265" name="Google Shape;265;p2"/>
          <p:cNvPicPr preferRelativeResize="0"/>
          <p:nvPr/>
        </p:nvPicPr>
        <p:blipFill rotWithShape="1">
          <a:blip r:embed="rId5">
            <a:alphaModFix/>
          </a:blip>
          <a:srcRect/>
          <a:stretch/>
        </p:blipFill>
        <p:spPr>
          <a:xfrm>
            <a:off x="80090" y="641011"/>
            <a:ext cx="4288887" cy="2397235"/>
          </a:xfrm>
          <a:prstGeom prst="rect">
            <a:avLst/>
          </a:prstGeom>
          <a:noFill/>
          <a:ln>
            <a:noFill/>
          </a:ln>
        </p:spPr>
      </p:pic>
      <p:pic>
        <p:nvPicPr>
          <p:cNvPr id="266" name="Google Shape;266;p2"/>
          <p:cNvPicPr preferRelativeResize="0"/>
          <p:nvPr/>
        </p:nvPicPr>
        <p:blipFill rotWithShape="1">
          <a:blip r:embed="rId6">
            <a:alphaModFix/>
          </a:blip>
          <a:srcRect/>
          <a:stretch/>
        </p:blipFill>
        <p:spPr>
          <a:xfrm>
            <a:off x="80090" y="3117273"/>
            <a:ext cx="4288887" cy="1970098"/>
          </a:xfrm>
          <a:prstGeom prst="rect">
            <a:avLst/>
          </a:prstGeom>
          <a:noFill/>
          <a:ln>
            <a:noFill/>
          </a:ln>
        </p:spPr>
      </p:pic>
      <p:sp>
        <p:nvSpPr>
          <p:cNvPr id="267" name="Google Shape;267;p2"/>
          <p:cNvSpPr txBox="1">
            <a:spLocks noGrp="1"/>
          </p:cNvSpPr>
          <p:nvPr>
            <p:ph type="subTitle" idx="1"/>
          </p:nvPr>
        </p:nvSpPr>
        <p:spPr>
          <a:xfrm>
            <a:off x="4504435" y="3935676"/>
            <a:ext cx="4537360" cy="616186"/>
          </a:xfrm>
          <a:prstGeom prst="rect">
            <a:avLst/>
          </a:prstGeom>
          <a:solidFill>
            <a:srgbClr val="FFFF00"/>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s-ES" sz="1400">
                <a:solidFill>
                  <a:schemeClr val="dk1"/>
                </a:solidFill>
                <a:latin typeface="Abel"/>
                <a:ea typeface="Abel"/>
                <a:cs typeface="Abel"/>
                <a:sym typeface="Abel"/>
              </a:rPr>
              <a:t>EC funding: </a:t>
            </a:r>
            <a:r>
              <a:rPr lang="es-ES" sz="1400" b="1">
                <a:solidFill>
                  <a:schemeClr val="dk1"/>
                </a:solidFill>
                <a:latin typeface="Abel"/>
                <a:ea typeface="Abel"/>
                <a:cs typeface="Abel"/>
                <a:sym typeface="Abel"/>
              </a:rPr>
              <a:t>2,999,053.75 €</a:t>
            </a:r>
            <a:endParaRPr sz="1400" b="1">
              <a:solidFill>
                <a:schemeClr val="dk1"/>
              </a:solidFill>
              <a:latin typeface="Abel"/>
              <a:ea typeface="Abel"/>
              <a:cs typeface="Abel"/>
              <a:sym typeface="Abel"/>
            </a:endParaRPr>
          </a:p>
        </p:txBody>
      </p:sp>
      <p:sp>
        <p:nvSpPr>
          <p:cNvPr id="268" name="Google Shape;268;p2"/>
          <p:cNvSpPr txBox="1"/>
          <p:nvPr/>
        </p:nvSpPr>
        <p:spPr>
          <a:xfrm>
            <a:off x="7553400" y="4689135"/>
            <a:ext cx="14382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accent5"/>
                </a:solidFill>
                <a:latin typeface="Maven Pro"/>
                <a:ea typeface="Maven Pro"/>
                <a:cs typeface="Maven Pro"/>
                <a:sym typeface="Maven Pro"/>
              </a:rPr>
              <a:t>@FAIR4Health</a:t>
            </a:r>
            <a:endParaRPr sz="1400" b="1" i="0" u="none" strike="noStrike" cap="none">
              <a:solidFill>
                <a:schemeClr val="accent5"/>
              </a:solidFill>
              <a:latin typeface="Maven Pro"/>
              <a:ea typeface="Maven Pro"/>
              <a:cs typeface="Maven Pro"/>
              <a:sym typeface="Maven Pro"/>
            </a:endParaRPr>
          </a:p>
        </p:txBody>
      </p:sp>
      <p:sp>
        <p:nvSpPr>
          <p:cNvPr id="269" name="Google Shape;269;p2"/>
          <p:cNvSpPr txBox="1"/>
          <p:nvPr/>
        </p:nvSpPr>
        <p:spPr>
          <a:xfrm>
            <a:off x="4921266" y="4698600"/>
            <a:ext cx="2204827"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sng" strike="noStrike" cap="none">
                <a:solidFill>
                  <a:schemeClr val="hlink"/>
                </a:solidFill>
                <a:latin typeface="Maven Pro"/>
                <a:ea typeface="Maven Pro"/>
                <a:cs typeface="Maven Pro"/>
                <a:sym typeface="Maven Pro"/>
                <a:hlinkClick r:id="rId7"/>
              </a:rPr>
              <a:t>www.fair4health.eu</a:t>
            </a:r>
            <a:endParaRPr sz="1400" b="1" i="0" u="none" strike="noStrike" cap="none">
              <a:solidFill>
                <a:schemeClr val="accent5"/>
              </a:solidFill>
              <a:latin typeface="Maven Pro"/>
              <a:ea typeface="Maven Pro"/>
              <a:cs typeface="Maven Pro"/>
              <a:sym typeface="Maven Pro"/>
            </a:endParaRPr>
          </a:p>
        </p:txBody>
      </p:sp>
      <p:pic>
        <p:nvPicPr>
          <p:cNvPr id="270" name="Google Shape;270;p2"/>
          <p:cNvPicPr preferRelativeResize="0"/>
          <p:nvPr/>
        </p:nvPicPr>
        <p:blipFill rotWithShape="1">
          <a:blip r:embed="rId8">
            <a:alphaModFix/>
          </a:blip>
          <a:srcRect/>
          <a:stretch/>
        </p:blipFill>
        <p:spPr>
          <a:xfrm>
            <a:off x="7218650" y="4689136"/>
            <a:ext cx="393600" cy="393600"/>
          </a:xfrm>
          <a:prstGeom prst="rect">
            <a:avLst/>
          </a:prstGeom>
          <a:noFill/>
          <a:ln>
            <a:noFill/>
          </a:ln>
        </p:spPr>
      </p:pic>
      <p:grpSp>
        <p:nvGrpSpPr>
          <p:cNvPr id="271" name="Google Shape;271;p2"/>
          <p:cNvGrpSpPr/>
          <p:nvPr/>
        </p:nvGrpSpPr>
        <p:grpSpPr>
          <a:xfrm>
            <a:off x="4487102" y="641011"/>
            <a:ext cx="4572000" cy="3241560"/>
            <a:chOff x="4487102" y="641011"/>
            <a:chExt cx="4572000" cy="3241560"/>
          </a:xfrm>
        </p:grpSpPr>
        <p:sp>
          <p:nvSpPr>
            <p:cNvPr id="272" name="Google Shape;272;p2"/>
            <p:cNvSpPr/>
            <p:nvPr/>
          </p:nvSpPr>
          <p:spPr>
            <a:xfrm rot="10800000">
              <a:off x="4504435" y="641011"/>
              <a:ext cx="4537361" cy="3241560"/>
            </a:xfrm>
            <a:prstGeom prst="rect">
              <a:avLst/>
            </a:prstGeom>
            <a:solidFill>
              <a:srgbClr val="FEEDD8"/>
            </a:solidFill>
            <a:ln w="25400" cap="flat" cmpd="sng">
              <a:solidFill>
                <a:srgbClr val="BA7C2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Maven Pro"/>
                <a:ea typeface="Maven Pro"/>
                <a:cs typeface="Maven Pro"/>
                <a:sym typeface="Maven Pro"/>
              </a:endParaRPr>
            </a:p>
            <a:p>
              <a:pPr marL="0" marR="0" lvl="0" indent="0" algn="l" rtl="0">
                <a:lnSpc>
                  <a:spcPct val="100000"/>
                </a:lnSpc>
                <a:spcBef>
                  <a:spcPts val="0"/>
                </a:spcBef>
                <a:spcAft>
                  <a:spcPts val="0"/>
                </a:spcAft>
                <a:buNone/>
              </a:pPr>
              <a:endParaRPr sz="1400" b="0" i="0" u="none" strike="noStrike" cap="none">
                <a:solidFill>
                  <a:schemeClr val="dk1"/>
                </a:solidFill>
                <a:latin typeface="Maven Pro"/>
                <a:ea typeface="Maven Pro"/>
                <a:cs typeface="Maven Pro"/>
                <a:sym typeface="Maven Pro"/>
              </a:endParaRPr>
            </a:p>
          </p:txBody>
        </p:sp>
        <p:sp>
          <p:nvSpPr>
            <p:cNvPr id="273" name="Google Shape;273;p2"/>
            <p:cNvSpPr/>
            <p:nvPr/>
          </p:nvSpPr>
          <p:spPr>
            <a:xfrm>
              <a:off x="6164725" y="663300"/>
              <a:ext cx="12168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600" b="1" i="0" u="none" strike="noStrike" cap="none">
                  <a:solidFill>
                    <a:schemeClr val="dk1"/>
                  </a:solidFill>
                  <a:latin typeface="Abel"/>
                  <a:ea typeface="Abel"/>
                  <a:cs typeface="Abel"/>
                  <a:sym typeface="Abel"/>
                </a:rPr>
                <a:t>OBJECTIVES</a:t>
              </a:r>
              <a:endParaRPr sz="1600" b="0" i="0" u="none" strike="noStrike" cap="none">
                <a:solidFill>
                  <a:schemeClr val="dk1"/>
                </a:solidFill>
                <a:latin typeface="Maven Pro"/>
                <a:ea typeface="Maven Pro"/>
                <a:cs typeface="Maven Pro"/>
                <a:sym typeface="Maven Pro"/>
              </a:endParaRPr>
            </a:p>
          </p:txBody>
        </p:sp>
        <p:sp>
          <p:nvSpPr>
            <p:cNvPr id="274" name="Google Shape;274;p2"/>
            <p:cNvSpPr/>
            <p:nvPr/>
          </p:nvSpPr>
          <p:spPr>
            <a:xfrm>
              <a:off x="4487102" y="1018601"/>
              <a:ext cx="4572000" cy="13191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s-ES" sz="1400" b="0" i="0" u="none" strike="noStrike" cap="none">
                  <a:solidFill>
                    <a:srgbClr val="000000"/>
                  </a:solidFill>
                  <a:latin typeface="Abel"/>
                  <a:ea typeface="Abel"/>
                  <a:cs typeface="Abel"/>
                  <a:sym typeface="Abel"/>
                </a:rPr>
                <a:t>To </a:t>
              </a:r>
              <a:r>
                <a:rPr lang="es-ES" sz="1400" b="1" i="0" u="none" strike="noStrike" cap="none">
                  <a:solidFill>
                    <a:srgbClr val="FF9900"/>
                  </a:solidFill>
                  <a:latin typeface="Abel"/>
                  <a:ea typeface="Abel"/>
                  <a:cs typeface="Abel"/>
                  <a:sym typeface="Abel"/>
                </a:rPr>
                <a:t>facilitate and encourage</a:t>
              </a:r>
              <a:r>
                <a:rPr lang="es-ES" sz="1400" b="1" i="0" u="none" strike="noStrike" cap="none">
                  <a:solidFill>
                    <a:srgbClr val="000000"/>
                  </a:solidFill>
                  <a:latin typeface="Abel"/>
                  <a:ea typeface="Abel"/>
                  <a:cs typeface="Abel"/>
                  <a:sym typeface="Abel"/>
                </a:rPr>
                <a:t> </a:t>
              </a:r>
              <a:r>
                <a:rPr lang="es-ES" sz="1400" b="0" i="0" u="none" strike="noStrike" cap="none">
                  <a:solidFill>
                    <a:srgbClr val="000000"/>
                  </a:solidFill>
                  <a:latin typeface="Abel"/>
                  <a:ea typeface="Abel"/>
                  <a:cs typeface="Abel"/>
                  <a:sym typeface="Abel"/>
                </a:rPr>
                <a:t>the EU Health Research community </a:t>
              </a:r>
              <a:r>
                <a:rPr lang="es-ES" sz="1400" b="1" i="0" u="none" strike="noStrike" cap="none">
                  <a:solidFill>
                    <a:schemeClr val="accent1"/>
                  </a:solidFill>
                  <a:latin typeface="Abel"/>
                  <a:ea typeface="Abel"/>
                  <a:cs typeface="Abel"/>
                  <a:sym typeface="Abel"/>
                </a:rPr>
                <a:t>to FAIRify, share and reuse </a:t>
              </a:r>
              <a:r>
                <a:rPr lang="es-ES" sz="1400" b="0" i="0" u="none" strike="noStrike" cap="none">
                  <a:solidFill>
                    <a:srgbClr val="000000"/>
                  </a:solidFill>
                  <a:latin typeface="Abel"/>
                  <a:ea typeface="Abel"/>
                  <a:cs typeface="Abel"/>
                  <a:sym typeface="Abel"/>
                </a:rPr>
                <a:t>their datasets derived from publicly funded research initiatives through the demonstration of the potential impact that such strategy will have on health outcomes and health research.</a:t>
              </a:r>
              <a:endParaRPr/>
            </a:p>
          </p:txBody>
        </p:sp>
      </p:grpSp>
      <p:sp>
        <p:nvSpPr>
          <p:cNvPr id="275" name="Google Shape;275;p2"/>
          <p:cNvSpPr txBox="1"/>
          <p:nvPr/>
        </p:nvSpPr>
        <p:spPr>
          <a:xfrm>
            <a:off x="4563315" y="2354288"/>
            <a:ext cx="4419600" cy="327449"/>
          </a:xfrm>
          <a:prstGeom prst="rect">
            <a:avLst/>
          </a:prstGeom>
          <a:solidFill>
            <a:srgbClr val="6FA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rgbClr val="FFFFFF"/>
                </a:solidFill>
                <a:latin typeface="Abel"/>
                <a:ea typeface="Abel"/>
                <a:cs typeface="Abel"/>
                <a:sym typeface="Abel"/>
              </a:rPr>
              <a:t>1. OUTREACH STRATEGY AT EU LEVEL</a:t>
            </a:r>
            <a:endParaRPr sz="1100" b="0" i="0" u="none" strike="noStrike" cap="none">
              <a:solidFill>
                <a:srgbClr val="FFFFFF"/>
              </a:solidFill>
              <a:latin typeface="Arial"/>
              <a:ea typeface="Arial"/>
              <a:cs typeface="Arial"/>
              <a:sym typeface="Arial"/>
            </a:endParaRPr>
          </a:p>
        </p:txBody>
      </p:sp>
      <p:sp>
        <p:nvSpPr>
          <p:cNvPr id="276" name="Google Shape;276;p2"/>
          <p:cNvSpPr txBox="1"/>
          <p:nvPr/>
        </p:nvSpPr>
        <p:spPr>
          <a:xfrm>
            <a:off x="4563316" y="2731165"/>
            <a:ext cx="4419599" cy="323041"/>
          </a:xfrm>
          <a:prstGeom prst="rect">
            <a:avLst/>
          </a:prstGeom>
          <a:solidFill>
            <a:srgbClr val="6FA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rgbClr val="FFFFFF"/>
                </a:solidFill>
                <a:latin typeface="Abel"/>
                <a:ea typeface="Abel"/>
                <a:cs typeface="Abel"/>
                <a:sym typeface="Abel"/>
              </a:rPr>
              <a:t>2. FAIR DATA CERTIFICATION ROADMAP</a:t>
            </a:r>
            <a:endParaRPr sz="1100" b="0" i="0" u="none" strike="noStrike" cap="none">
              <a:solidFill>
                <a:srgbClr val="FFFFFF"/>
              </a:solidFill>
              <a:latin typeface="Arial"/>
              <a:ea typeface="Arial"/>
              <a:cs typeface="Arial"/>
              <a:sym typeface="Arial"/>
            </a:endParaRPr>
          </a:p>
        </p:txBody>
      </p:sp>
      <p:sp>
        <p:nvSpPr>
          <p:cNvPr id="277" name="Google Shape;277;p2"/>
          <p:cNvSpPr txBox="1"/>
          <p:nvPr/>
        </p:nvSpPr>
        <p:spPr>
          <a:xfrm>
            <a:off x="4563316" y="3103634"/>
            <a:ext cx="4419599" cy="323041"/>
          </a:xfrm>
          <a:prstGeom prst="rect">
            <a:avLst/>
          </a:prstGeom>
          <a:solidFill>
            <a:srgbClr val="6FA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rgbClr val="FFFFFF"/>
                </a:solidFill>
                <a:latin typeface="Abel"/>
                <a:ea typeface="Abel"/>
                <a:cs typeface="Abel"/>
                <a:sym typeface="Abel"/>
              </a:rPr>
              <a:t>3. TECHNOLOGICAL PLATFORM</a:t>
            </a:r>
            <a:endParaRPr sz="1100" b="0" i="0" u="none" strike="noStrike" cap="none">
              <a:solidFill>
                <a:srgbClr val="FFFFFF"/>
              </a:solidFill>
              <a:latin typeface="Arial"/>
              <a:ea typeface="Arial"/>
              <a:cs typeface="Arial"/>
              <a:sym typeface="Arial"/>
            </a:endParaRPr>
          </a:p>
        </p:txBody>
      </p:sp>
      <p:sp>
        <p:nvSpPr>
          <p:cNvPr id="278" name="Google Shape;278;p2"/>
          <p:cNvSpPr txBox="1"/>
          <p:nvPr/>
        </p:nvSpPr>
        <p:spPr>
          <a:xfrm>
            <a:off x="4563316" y="3476103"/>
            <a:ext cx="4419599" cy="323041"/>
          </a:xfrm>
          <a:prstGeom prst="rect">
            <a:avLst/>
          </a:prstGeom>
          <a:solidFill>
            <a:srgbClr val="6FA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rgbClr val="FFFFFF"/>
                </a:solidFill>
                <a:latin typeface="Abel"/>
                <a:ea typeface="Abel"/>
                <a:cs typeface="Abel"/>
                <a:sym typeface="Abel"/>
              </a:rPr>
              <a:t>4. DEMONSTRATE POTENTIAL IMPACT</a:t>
            </a:r>
            <a:endParaRPr sz="1100" b="0" i="0" u="none" strike="noStrike" cap="non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Demonstrators</a:t>
            </a:r>
            <a:endParaRPr>
              <a:latin typeface="Maven Pro Medium"/>
              <a:ea typeface="Maven Pro Medium"/>
              <a:cs typeface="Maven Pro Medium"/>
              <a:sym typeface="Maven Pro Medium"/>
            </a:endParaRPr>
          </a:p>
        </p:txBody>
      </p:sp>
      <p:sp>
        <p:nvSpPr>
          <p:cNvPr id="284" name="Google Shape;28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4</a:t>
            </a:fld>
            <a:endParaRPr/>
          </a:p>
        </p:txBody>
      </p:sp>
      <p:sp>
        <p:nvSpPr>
          <p:cNvPr id="285" name="Google Shape;285;p4"/>
          <p:cNvSpPr txBox="1"/>
          <p:nvPr/>
        </p:nvSpPr>
        <p:spPr>
          <a:xfrm>
            <a:off x="306046" y="757063"/>
            <a:ext cx="6293400" cy="5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Maven Pro"/>
                <a:ea typeface="Maven Pro"/>
                <a:cs typeface="Maven Pro"/>
                <a:sym typeface="Maven Pro"/>
              </a:rPr>
              <a:t>Innovative eHealth services based on FAIR data reuse</a:t>
            </a:r>
            <a:endParaRPr sz="1800" b="0" i="0" u="none" strike="noStrike" cap="none">
              <a:solidFill>
                <a:srgbClr val="000000"/>
              </a:solidFill>
              <a:latin typeface="Maven Pro"/>
              <a:ea typeface="Maven Pro"/>
              <a:cs typeface="Maven Pro"/>
              <a:sym typeface="Maven Pro"/>
            </a:endParaRPr>
          </a:p>
        </p:txBody>
      </p:sp>
      <p:grpSp>
        <p:nvGrpSpPr>
          <p:cNvPr id="286" name="Google Shape;286;p4"/>
          <p:cNvGrpSpPr/>
          <p:nvPr/>
        </p:nvGrpSpPr>
        <p:grpSpPr>
          <a:xfrm>
            <a:off x="478758" y="1453659"/>
            <a:ext cx="3716700" cy="2773625"/>
            <a:chOff x="478758" y="1453659"/>
            <a:chExt cx="3716700" cy="2773625"/>
          </a:xfrm>
        </p:grpSpPr>
        <p:sp>
          <p:nvSpPr>
            <p:cNvPr id="287" name="Google Shape;287;p4"/>
            <p:cNvSpPr txBox="1"/>
            <p:nvPr/>
          </p:nvSpPr>
          <p:spPr>
            <a:xfrm>
              <a:off x="478758" y="1453659"/>
              <a:ext cx="3716700" cy="26172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s-ES" sz="1800" b="1" i="0" u="none" strike="noStrike" cap="none">
                  <a:solidFill>
                    <a:srgbClr val="424242"/>
                  </a:solidFill>
                  <a:latin typeface="Abel"/>
                  <a:ea typeface="Abel"/>
                  <a:cs typeface="Abel"/>
                  <a:sym typeface="Abel"/>
                </a:rPr>
                <a:t>#1</a:t>
              </a:r>
              <a:r>
                <a:rPr lang="es-ES" sz="1300" b="1" i="0" u="none" strike="noStrike" cap="none">
                  <a:solidFill>
                    <a:srgbClr val="424242"/>
                  </a:solidFill>
                  <a:latin typeface="Abel"/>
                  <a:ea typeface="Abel"/>
                  <a:cs typeface="Abel"/>
                  <a:sym typeface="Abel"/>
                </a:rPr>
                <a:t> </a:t>
              </a:r>
              <a:r>
                <a:rPr lang="es-ES" sz="1400" b="0" i="0" u="none" strike="noStrike" cap="none">
                  <a:solidFill>
                    <a:srgbClr val="424242"/>
                  </a:solidFill>
                  <a:latin typeface="Abel"/>
                  <a:ea typeface="Abel"/>
                  <a:cs typeface="Abel"/>
                  <a:sym typeface="Abel"/>
                </a:rPr>
                <a:t>To support the </a:t>
              </a:r>
              <a:r>
                <a:rPr lang="es-ES" sz="1400" b="1" i="0" u="none" strike="noStrike" cap="none">
                  <a:solidFill>
                    <a:schemeClr val="accent1"/>
                  </a:solidFill>
                  <a:latin typeface="Abel"/>
                  <a:ea typeface="Abel"/>
                  <a:cs typeface="Abel"/>
                  <a:sym typeface="Abel"/>
                </a:rPr>
                <a:t>discovery of disease onset triggers</a:t>
              </a:r>
              <a:r>
                <a:rPr lang="es-ES" sz="1400" b="0" i="0" u="none" strike="noStrike" cap="none">
                  <a:solidFill>
                    <a:schemeClr val="accent1"/>
                  </a:solidFill>
                  <a:latin typeface="Abel"/>
                  <a:ea typeface="Abel"/>
                  <a:cs typeface="Abel"/>
                  <a:sym typeface="Abel"/>
                </a:rPr>
                <a:t> </a:t>
              </a:r>
              <a:r>
                <a:rPr lang="es-ES" sz="1400" b="1" i="0" u="none" strike="noStrike" cap="none">
                  <a:solidFill>
                    <a:schemeClr val="accent1"/>
                  </a:solidFill>
                  <a:latin typeface="Abel"/>
                  <a:ea typeface="Abel"/>
                  <a:cs typeface="Abel"/>
                  <a:sym typeface="Abel"/>
                </a:rPr>
                <a:t>and disease association patterns</a:t>
              </a:r>
              <a:r>
                <a:rPr lang="es-ES" sz="1400" b="1" i="0" u="none" strike="noStrike" cap="none">
                  <a:solidFill>
                    <a:srgbClr val="424242"/>
                  </a:solidFill>
                  <a:latin typeface="Abel"/>
                  <a:ea typeface="Abel"/>
                  <a:cs typeface="Abel"/>
                  <a:sym typeface="Abel"/>
                </a:rPr>
                <a:t> </a:t>
              </a:r>
              <a:r>
                <a:rPr lang="es-ES" sz="1400" b="0" i="0" u="none" strike="noStrike" cap="none">
                  <a:solidFill>
                    <a:srgbClr val="424242"/>
                  </a:solidFill>
                  <a:latin typeface="Abel"/>
                  <a:ea typeface="Abel"/>
                  <a:cs typeface="Abel"/>
                  <a:sym typeface="Abel"/>
                </a:rPr>
                <a:t>in comorbid patients and </a:t>
              </a:r>
              <a:r>
                <a:rPr lang="es-ES" sz="1400" b="1" i="0" u="none" strike="noStrike" cap="none">
                  <a:solidFill>
                    <a:schemeClr val="accent1"/>
                  </a:solidFill>
                  <a:latin typeface="Abel"/>
                  <a:ea typeface="Abel"/>
                  <a:cs typeface="Abel"/>
                  <a:sym typeface="Abel"/>
                </a:rPr>
                <a:t>demonstrate the reproducibility of research</a:t>
              </a:r>
              <a:r>
                <a:rPr lang="es-ES" sz="1400" b="0" i="0" u="none" strike="noStrike" cap="none">
                  <a:solidFill>
                    <a:schemeClr val="accent1"/>
                  </a:solidFill>
                  <a:latin typeface="Abel"/>
                  <a:ea typeface="Abel"/>
                  <a:cs typeface="Abel"/>
                  <a:sym typeface="Abel"/>
                </a:rPr>
                <a:t>.</a:t>
              </a:r>
              <a:endParaRPr sz="1400" b="0" i="0" u="none" strike="noStrike" cap="none">
                <a:solidFill>
                  <a:schemeClr val="accent1"/>
                </a:solidFill>
                <a:latin typeface="Abel"/>
                <a:ea typeface="Abel"/>
                <a:cs typeface="Abel"/>
                <a:sym typeface="Abel"/>
              </a:endParaRPr>
            </a:p>
          </p:txBody>
        </p:sp>
        <p:pic>
          <p:nvPicPr>
            <p:cNvPr id="288" name="Google Shape;288;p4"/>
            <p:cNvPicPr preferRelativeResize="0"/>
            <p:nvPr/>
          </p:nvPicPr>
          <p:blipFill rotWithShape="1">
            <a:blip r:embed="rId3">
              <a:alphaModFix/>
            </a:blip>
            <a:srcRect/>
            <a:stretch/>
          </p:blipFill>
          <p:spPr>
            <a:xfrm>
              <a:off x="1591509" y="2736109"/>
              <a:ext cx="1491175" cy="1491175"/>
            </a:xfrm>
            <a:prstGeom prst="rect">
              <a:avLst/>
            </a:prstGeom>
            <a:noFill/>
            <a:ln>
              <a:noFill/>
            </a:ln>
          </p:spPr>
        </p:pic>
      </p:grpSp>
      <p:grpSp>
        <p:nvGrpSpPr>
          <p:cNvPr id="289" name="Google Shape;289;p4"/>
          <p:cNvGrpSpPr/>
          <p:nvPr/>
        </p:nvGrpSpPr>
        <p:grpSpPr>
          <a:xfrm>
            <a:off x="4755758" y="1453659"/>
            <a:ext cx="3716700" cy="2773625"/>
            <a:chOff x="4755758" y="1453659"/>
            <a:chExt cx="3716700" cy="2773625"/>
          </a:xfrm>
        </p:grpSpPr>
        <p:sp>
          <p:nvSpPr>
            <p:cNvPr id="290" name="Google Shape;290;p4"/>
            <p:cNvSpPr txBox="1"/>
            <p:nvPr/>
          </p:nvSpPr>
          <p:spPr>
            <a:xfrm>
              <a:off x="4755758" y="1453659"/>
              <a:ext cx="3716700" cy="9198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s-ES" sz="1800" b="1" i="0" u="none" strike="noStrike" cap="none">
                  <a:solidFill>
                    <a:srgbClr val="424242"/>
                  </a:solidFill>
                  <a:latin typeface="Abel"/>
                  <a:ea typeface="Abel"/>
                  <a:cs typeface="Abel"/>
                  <a:sym typeface="Abel"/>
                </a:rPr>
                <a:t>#2</a:t>
              </a:r>
              <a:r>
                <a:rPr lang="es-ES" sz="1300" b="1" i="0" u="none" strike="noStrike" cap="none">
                  <a:solidFill>
                    <a:srgbClr val="424242"/>
                  </a:solidFill>
                  <a:latin typeface="Abel"/>
                  <a:ea typeface="Abel"/>
                  <a:cs typeface="Abel"/>
                  <a:sym typeface="Abel"/>
                </a:rPr>
                <a:t> </a:t>
              </a:r>
              <a:r>
                <a:rPr lang="es-ES" sz="1400" b="0" i="0" u="none" strike="noStrike" cap="none">
                  <a:solidFill>
                    <a:srgbClr val="424242"/>
                  </a:solidFill>
                  <a:latin typeface="Abel"/>
                  <a:ea typeface="Abel"/>
                  <a:cs typeface="Abel"/>
                  <a:sym typeface="Abel"/>
                </a:rPr>
                <a:t>To develop and pilot a </a:t>
              </a:r>
              <a:r>
                <a:rPr lang="es-ES" sz="1400" b="1" i="0" u="none" strike="noStrike" cap="none">
                  <a:solidFill>
                    <a:schemeClr val="accent1"/>
                  </a:solidFill>
                  <a:latin typeface="Abel"/>
                  <a:ea typeface="Abel"/>
                  <a:cs typeface="Abel"/>
                  <a:sym typeface="Abel"/>
                </a:rPr>
                <a:t>prediction service for 30-days readmission risk</a:t>
              </a:r>
              <a:r>
                <a:rPr lang="es-ES" sz="1400" b="0" i="0" u="none" strike="noStrike" cap="none">
                  <a:solidFill>
                    <a:srgbClr val="424242"/>
                  </a:solidFill>
                  <a:latin typeface="Abel"/>
                  <a:ea typeface="Abel"/>
                  <a:cs typeface="Abel"/>
                  <a:sym typeface="Abel"/>
                </a:rPr>
                <a:t> in complex chronic patients</a:t>
              </a:r>
              <a:endParaRPr sz="1400" b="0" i="0" u="none" strike="noStrike" cap="none">
                <a:solidFill>
                  <a:srgbClr val="424242"/>
                </a:solidFill>
                <a:latin typeface="Abel"/>
                <a:ea typeface="Abel"/>
                <a:cs typeface="Abel"/>
                <a:sym typeface="Abel"/>
              </a:endParaRPr>
            </a:p>
          </p:txBody>
        </p:sp>
        <p:pic>
          <p:nvPicPr>
            <p:cNvPr id="291" name="Google Shape;291;p4"/>
            <p:cNvPicPr preferRelativeResize="0"/>
            <p:nvPr/>
          </p:nvPicPr>
          <p:blipFill rotWithShape="1">
            <a:blip r:embed="rId4">
              <a:alphaModFix/>
            </a:blip>
            <a:srcRect/>
            <a:stretch/>
          </p:blipFill>
          <p:spPr>
            <a:xfrm>
              <a:off x="5335613" y="2736109"/>
              <a:ext cx="2556983" cy="1491175"/>
            </a:xfrm>
            <a:prstGeom prst="rect">
              <a:avLst/>
            </a:prstGeom>
            <a:noFill/>
            <a:ln>
              <a:noFill/>
            </a:ln>
          </p:spPr>
        </p:pic>
      </p:grpSp>
      <p:pic>
        <p:nvPicPr>
          <p:cNvPr id="292" name="Google Shape;292;p4"/>
          <p:cNvPicPr preferRelativeResize="0"/>
          <p:nvPr/>
        </p:nvPicPr>
        <p:blipFill rotWithShape="1">
          <a:blip r:embed="rId5">
            <a:alphaModFix/>
          </a:blip>
          <a:srcRect/>
          <a:stretch/>
        </p:blipFill>
        <p:spPr>
          <a:xfrm>
            <a:off x="6648996" y="128902"/>
            <a:ext cx="2371151" cy="888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pic>
        <p:nvPicPr>
          <p:cNvPr id="298" name="Google Shape;298;p5"/>
          <p:cNvPicPr preferRelativeResize="0"/>
          <p:nvPr/>
        </p:nvPicPr>
        <p:blipFill rotWithShape="1">
          <a:blip r:embed="rId3">
            <a:alphaModFix/>
          </a:blip>
          <a:srcRect/>
          <a:stretch/>
        </p:blipFill>
        <p:spPr>
          <a:xfrm>
            <a:off x="900700" y="855443"/>
            <a:ext cx="4320000" cy="2070415"/>
          </a:xfrm>
          <a:prstGeom prst="rect">
            <a:avLst/>
          </a:prstGeom>
          <a:noFill/>
          <a:ln>
            <a:noFill/>
          </a:ln>
          <a:effectLst>
            <a:outerShdw blurRad="50800" dist="38100" dir="8100000" algn="tr" rotWithShape="0">
              <a:srgbClr val="000000">
                <a:alpha val="40000"/>
              </a:srgbClr>
            </a:outerShdw>
          </a:effectLst>
        </p:spPr>
      </p:pic>
      <p:pic>
        <p:nvPicPr>
          <p:cNvPr id="299" name="Google Shape;299;p5"/>
          <p:cNvPicPr preferRelativeResize="0"/>
          <p:nvPr/>
        </p:nvPicPr>
        <p:blipFill rotWithShape="1">
          <a:blip r:embed="rId4">
            <a:alphaModFix/>
          </a:blip>
          <a:srcRect/>
          <a:stretch/>
        </p:blipFill>
        <p:spPr>
          <a:xfrm>
            <a:off x="1194259" y="1125757"/>
            <a:ext cx="4320000" cy="1751889"/>
          </a:xfrm>
          <a:prstGeom prst="rect">
            <a:avLst/>
          </a:prstGeom>
          <a:noFill/>
          <a:ln>
            <a:noFill/>
          </a:ln>
          <a:effectLst>
            <a:outerShdw blurRad="50800" dist="38100" dir="8100000" algn="tr" rotWithShape="0">
              <a:srgbClr val="000000">
                <a:alpha val="40000"/>
              </a:srgbClr>
            </a:outerShdw>
          </a:effectLst>
        </p:spPr>
      </p:pic>
      <p:pic>
        <p:nvPicPr>
          <p:cNvPr id="300" name="Google Shape;300;p5"/>
          <p:cNvPicPr preferRelativeResize="0"/>
          <p:nvPr/>
        </p:nvPicPr>
        <p:blipFill rotWithShape="1">
          <a:blip r:embed="rId5">
            <a:alphaModFix/>
          </a:blip>
          <a:srcRect/>
          <a:stretch/>
        </p:blipFill>
        <p:spPr>
          <a:xfrm>
            <a:off x="1487821" y="1381214"/>
            <a:ext cx="4320000" cy="2075196"/>
          </a:xfrm>
          <a:prstGeom prst="rect">
            <a:avLst/>
          </a:prstGeom>
          <a:noFill/>
          <a:ln>
            <a:noFill/>
          </a:ln>
          <a:effectLst>
            <a:outerShdw blurRad="50800" dist="38100" dir="8100000" algn="tr" rotWithShape="0">
              <a:srgbClr val="000000">
                <a:alpha val="40000"/>
              </a:srgbClr>
            </a:outerShdw>
          </a:effectLst>
        </p:spPr>
      </p:pic>
      <p:pic>
        <p:nvPicPr>
          <p:cNvPr id="301" name="Google Shape;301;p5"/>
          <p:cNvPicPr preferRelativeResize="0"/>
          <p:nvPr/>
        </p:nvPicPr>
        <p:blipFill rotWithShape="1">
          <a:blip r:embed="rId6">
            <a:alphaModFix/>
          </a:blip>
          <a:srcRect/>
          <a:stretch/>
        </p:blipFill>
        <p:spPr>
          <a:xfrm>
            <a:off x="1781383" y="1678578"/>
            <a:ext cx="4320000" cy="1596314"/>
          </a:xfrm>
          <a:prstGeom prst="rect">
            <a:avLst/>
          </a:prstGeom>
          <a:noFill/>
          <a:ln>
            <a:noFill/>
          </a:ln>
          <a:effectLst>
            <a:outerShdw blurRad="50800" dist="38100" dir="8100000" algn="tr" rotWithShape="0">
              <a:srgbClr val="000000">
                <a:alpha val="40000"/>
              </a:srgbClr>
            </a:outerShdw>
          </a:effectLst>
        </p:spPr>
      </p:pic>
      <p:pic>
        <p:nvPicPr>
          <p:cNvPr id="302" name="Google Shape;302;p5"/>
          <p:cNvPicPr preferRelativeResize="0"/>
          <p:nvPr/>
        </p:nvPicPr>
        <p:blipFill rotWithShape="1">
          <a:blip r:embed="rId7">
            <a:alphaModFix/>
          </a:blip>
          <a:srcRect/>
          <a:stretch/>
        </p:blipFill>
        <p:spPr>
          <a:xfrm>
            <a:off x="2074944" y="1962365"/>
            <a:ext cx="4320000" cy="1592627"/>
          </a:xfrm>
          <a:prstGeom prst="rect">
            <a:avLst/>
          </a:prstGeom>
          <a:noFill/>
          <a:ln>
            <a:noFill/>
          </a:ln>
          <a:effectLst>
            <a:outerShdw blurRad="50800" dist="38100" dir="8100000" algn="tr" rotWithShape="0">
              <a:srgbClr val="000000">
                <a:alpha val="40000"/>
              </a:srgbClr>
            </a:outerShdw>
          </a:effectLst>
        </p:spPr>
      </p:pic>
      <p:pic>
        <p:nvPicPr>
          <p:cNvPr id="303" name="Google Shape;303;p5"/>
          <p:cNvPicPr preferRelativeResize="0"/>
          <p:nvPr/>
        </p:nvPicPr>
        <p:blipFill rotWithShape="1">
          <a:blip r:embed="rId8">
            <a:alphaModFix/>
          </a:blip>
          <a:srcRect/>
          <a:stretch/>
        </p:blipFill>
        <p:spPr>
          <a:xfrm>
            <a:off x="2368503" y="2245894"/>
            <a:ext cx="4320000" cy="1915576"/>
          </a:xfrm>
          <a:prstGeom prst="rect">
            <a:avLst/>
          </a:prstGeom>
          <a:noFill/>
          <a:ln>
            <a:noFill/>
          </a:ln>
          <a:effectLst>
            <a:outerShdw blurRad="50800" dist="38100" dir="8100000" algn="tr" rotWithShape="0">
              <a:srgbClr val="000000">
                <a:alpha val="40000"/>
              </a:srgbClr>
            </a:outerShdw>
          </a:effectLst>
        </p:spPr>
      </p:pic>
      <p:pic>
        <p:nvPicPr>
          <p:cNvPr id="304" name="Google Shape;304;p5"/>
          <p:cNvPicPr preferRelativeResize="0"/>
          <p:nvPr/>
        </p:nvPicPr>
        <p:blipFill rotWithShape="1">
          <a:blip r:embed="rId9">
            <a:alphaModFix/>
          </a:blip>
          <a:srcRect/>
          <a:stretch/>
        </p:blipFill>
        <p:spPr>
          <a:xfrm>
            <a:off x="2662062" y="2570180"/>
            <a:ext cx="4320000" cy="1596304"/>
          </a:xfrm>
          <a:prstGeom prst="rect">
            <a:avLst/>
          </a:prstGeom>
          <a:noFill/>
          <a:ln>
            <a:noFill/>
          </a:ln>
          <a:effectLst>
            <a:outerShdw blurRad="50800" dist="38100" dir="8100000" algn="tr" rotWithShape="0">
              <a:srgbClr val="000000">
                <a:alpha val="40000"/>
              </a:srgbClr>
            </a:outerShdw>
          </a:effectLst>
        </p:spPr>
      </p:pic>
      <p:pic>
        <p:nvPicPr>
          <p:cNvPr id="305" name="Google Shape;305;p5"/>
          <p:cNvPicPr preferRelativeResize="0"/>
          <p:nvPr/>
        </p:nvPicPr>
        <p:blipFill rotWithShape="1">
          <a:blip r:embed="rId10">
            <a:alphaModFix/>
          </a:blip>
          <a:srcRect/>
          <a:stretch/>
        </p:blipFill>
        <p:spPr>
          <a:xfrm>
            <a:off x="2955621" y="2864252"/>
            <a:ext cx="4320000" cy="1751889"/>
          </a:xfrm>
          <a:prstGeom prst="rect">
            <a:avLst/>
          </a:prstGeom>
          <a:noFill/>
          <a:ln>
            <a:noFill/>
          </a:ln>
          <a:effectLst>
            <a:outerShdw blurRad="50800" dist="38100" dir="8100000" algn="tr" rotWithShape="0">
              <a:srgbClr val="000000">
                <a:alpha val="40000"/>
              </a:srgbClr>
            </a:outerShdw>
          </a:effectLst>
        </p:spPr>
      </p:pic>
      <p:sp>
        <p:nvSpPr>
          <p:cNvPr id="306" name="Google Shape;306;p5"/>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Datasets</a:t>
            </a:r>
            <a:endParaRPr>
              <a:latin typeface="Maven Pro Medium"/>
              <a:ea typeface="Maven Pro Medium"/>
              <a:cs typeface="Maven Pro Medium"/>
              <a:sym typeface="Maven Pro Medium"/>
            </a:endParaRPr>
          </a:p>
        </p:txBody>
      </p:sp>
      <p:pic>
        <p:nvPicPr>
          <p:cNvPr id="307" name="Google Shape;307;p5"/>
          <p:cNvPicPr preferRelativeResize="0"/>
          <p:nvPr/>
        </p:nvPicPr>
        <p:blipFill rotWithShape="1">
          <a:blip r:embed="rId11">
            <a:alphaModFix/>
          </a:blip>
          <a:srcRect/>
          <a:stretch/>
        </p:blipFill>
        <p:spPr>
          <a:xfrm>
            <a:off x="6648996" y="128902"/>
            <a:ext cx="2371151" cy="888824"/>
          </a:xfrm>
          <a:prstGeom prst="rect">
            <a:avLst/>
          </a:prstGeom>
          <a:noFill/>
          <a:ln>
            <a:noFill/>
          </a:ln>
        </p:spPr>
      </p:pic>
      <p:sp>
        <p:nvSpPr>
          <p:cNvPr id="308" name="Google Shape;308;p5"/>
          <p:cNvSpPr txBox="1"/>
          <p:nvPr/>
        </p:nvSpPr>
        <p:spPr>
          <a:xfrm>
            <a:off x="537020" y="2140804"/>
            <a:ext cx="8069959" cy="1017916"/>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ES" sz="2800" b="0" i="0" u="none" strike="noStrike" cap="none">
                <a:solidFill>
                  <a:schemeClr val="dk1"/>
                </a:solidFill>
                <a:latin typeface="Abel"/>
                <a:ea typeface="Abel"/>
                <a:cs typeface="Abel"/>
                <a:sym typeface="Abel"/>
              </a:rPr>
              <a:t>Health and social care data from </a:t>
            </a:r>
            <a:r>
              <a:rPr lang="es-ES" sz="3600" b="1" i="0" u="none" strike="noStrike" cap="none">
                <a:solidFill>
                  <a:schemeClr val="dk1"/>
                </a:solidFill>
                <a:latin typeface="Abel"/>
                <a:ea typeface="Abel"/>
                <a:cs typeface="Abel"/>
                <a:sym typeface="Abel"/>
              </a:rPr>
              <a:t>5 million </a:t>
            </a:r>
            <a:r>
              <a:rPr lang="es-ES" sz="2800" b="0" i="0" u="none" strike="noStrike" cap="none">
                <a:solidFill>
                  <a:schemeClr val="dk1"/>
                </a:solidFill>
                <a:latin typeface="Abel"/>
                <a:ea typeface="Abel"/>
                <a:cs typeface="Abel"/>
                <a:sym typeface="Abel"/>
              </a:rPr>
              <a:t>of subjects</a:t>
            </a:r>
            <a:endParaRPr sz="2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500"/>
                                  </p:stCondLst>
                                  <p:childTnLst>
                                    <p:set>
                                      <p:cBhvr>
                                        <p:cTn id="6" dur="1" fill="hold">
                                          <p:stCondLst>
                                            <p:cond delay="0"/>
                                          </p:stCondLst>
                                        </p:cTn>
                                        <p:tgtEl>
                                          <p:spTgt spid="298"/>
                                        </p:tgtEl>
                                        <p:attrNameLst>
                                          <p:attrName>style.visibility</p:attrName>
                                        </p:attrNameLst>
                                      </p:cBhvr>
                                      <p:to>
                                        <p:strVal val="visible"/>
                                      </p:to>
                                    </p:set>
                                    <p:anim calcmode="lin" valueType="num">
                                      <p:cBhvr additive="base">
                                        <p:cTn id="7" dur="500"/>
                                        <p:tgtEl>
                                          <p:spTgt spid="29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2" fill="hold" nodeType="afterEffect">
                                  <p:stCondLst>
                                    <p:cond delay="500"/>
                                  </p:stCondLst>
                                  <p:childTnLst>
                                    <p:set>
                                      <p:cBhvr>
                                        <p:cTn id="10" dur="1" fill="hold">
                                          <p:stCondLst>
                                            <p:cond delay="0"/>
                                          </p:stCondLst>
                                        </p:cTn>
                                        <p:tgtEl>
                                          <p:spTgt spid="299"/>
                                        </p:tgtEl>
                                        <p:attrNameLst>
                                          <p:attrName>style.visibility</p:attrName>
                                        </p:attrNameLst>
                                      </p:cBhvr>
                                      <p:to>
                                        <p:strVal val="visible"/>
                                      </p:to>
                                    </p:set>
                                    <p:anim calcmode="lin" valueType="num">
                                      <p:cBhvr additive="base">
                                        <p:cTn id="11" dur="500"/>
                                        <p:tgtEl>
                                          <p:spTgt spid="299"/>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500"/>
                                  </p:stCondLst>
                                  <p:childTnLst>
                                    <p:set>
                                      <p:cBhvr>
                                        <p:cTn id="14" dur="1" fill="hold">
                                          <p:stCondLst>
                                            <p:cond delay="0"/>
                                          </p:stCondLst>
                                        </p:cTn>
                                        <p:tgtEl>
                                          <p:spTgt spid="300"/>
                                        </p:tgtEl>
                                        <p:attrNameLst>
                                          <p:attrName>style.visibility</p:attrName>
                                        </p:attrNameLst>
                                      </p:cBhvr>
                                      <p:to>
                                        <p:strVal val="visible"/>
                                      </p:to>
                                    </p:set>
                                    <p:anim calcmode="lin" valueType="num">
                                      <p:cBhvr additive="base">
                                        <p:cTn id="15" dur="500"/>
                                        <p:tgtEl>
                                          <p:spTgt spid="300"/>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2" fill="hold" nodeType="afterEffect">
                                  <p:stCondLst>
                                    <p:cond delay="500"/>
                                  </p:stCondLst>
                                  <p:childTnLst>
                                    <p:set>
                                      <p:cBhvr>
                                        <p:cTn id="18" dur="1" fill="hold">
                                          <p:stCondLst>
                                            <p:cond delay="0"/>
                                          </p:stCondLst>
                                        </p:cTn>
                                        <p:tgtEl>
                                          <p:spTgt spid="301"/>
                                        </p:tgtEl>
                                        <p:attrNameLst>
                                          <p:attrName>style.visibility</p:attrName>
                                        </p:attrNameLst>
                                      </p:cBhvr>
                                      <p:to>
                                        <p:strVal val="visible"/>
                                      </p:to>
                                    </p:set>
                                    <p:anim calcmode="lin" valueType="num">
                                      <p:cBhvr additive="base">
                                        <p:cTn id="19" dur="500"/>
                                        <p:tgtEl>
                                          <p:spTgt spid="301"/>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2" fill="hold" nodeType="afterEffect">
                                  <p:stCondLst>
                                    <p:cond delay="500"/>
                                  </p:stCondLst>
                                  <p:childTnLst>
                                    <p:set>
                                      <p:cBhvr>
                                        <p:cTn id="22" dur="1" fill="hold">
                                          <p:stCondLst>
                                            <p:cond delay="0"/>
                                          </p:stCondLst>
                                        </p:cTn>
                                        <p:tgtEl>
                                          <p:spTgt spid="302"/>
                                        </p:tgtEl>
                                        <p:attrNameLst>
                                          <p:attrName>style.visibility</p:attrName>
                                        </p:attrNameLst>
                                      </p:cBhvr>
                                      <p:to>
                                        <p:strVal val="visible"/>
                                      </p:to>
                                    </p:set>
                                    <p:anim calcmode="lin" valueType="num">
                                      <p:cBhvr additive="base">
                                        <p:cTn id="23" dur="500"/>
                                        <p:tgtEl>
                                          <p:spTgt spid="302"/>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2" fill="hold" nodeType="afterEffect">
                                  <p:stCondLst>
                                    <p:cond delay="500"/>
                                  </p:stCondLst>
                                  <p:childTnLst>
                                    <p:set>
                                      <p:cBhvr>
                                        <p:cTn id="26" dur="1" fill="hold">
                                          <p:stCondLst>
                                            <p:cond delay="0"/>
                                          </p:stCondLst>
                                        </p:cTn>
                                        <p:tgtEl>
                                          <p:spTgt spid="303"/>
                                        </p:tgtEl>
                                        <p:attrNameLst>
                                          <p:attrName>style.visibility</p:attrName>
                                        </p:attrNameLst>
                                      </p:cBhvr>
                                      <p:to>
                                        <p:strVal val="visible"/>
                                      </p:to>
                                    </p:set>
                                    <p:anim calcmode="lin" valueType="num">
                                      <p:cBhvr additive="base">
                                        <p:cTn id="27" dur="500"/>
                                        <p:tgtEl>
                                          <p:spTgt spid="303"/>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2" fill="hold" nodeType="afterEffect">
                                  <p:stCondLst>
                                    <p:cond delay="500"/>
                                  </p:stCondLst>
                                  <p:childTnLst>
                                    <p:set>
                                      <p:cBhvr>
                                        <p:cTn id="30" dur="1" fill="hold">
                                          <p:stCondLst>
                                            <p:cond delay="0"/>
                                          </p:stCondLst>
                                        </p:cTn>
                                        <p:tgtEl>
                                          <p:spTgt spid="304"/>
                                        </p:tgtEl>
                                        <p:attrNameLst>
                                          <p:attrName>style.visibility</p:attrName>
                                        </p:attrNameLst>
                                      </p:cBhvr>
                                      <p:to>
                                        <p:strVal val="visible"/>
                                      </p:to>
                                    </p:set>
                                    <p:anim calcmode="lin" valueType="num">
                                      <p:cBhvr additive="base">
                                        <p:cTn id="31" dur="500"/>
                                        <p:tgtEl>
                                          <p:spTgt spid="304"/>
                                        </p:tgtEl>
                                        <p:attrNameLst>
                                          <p:attrName>ppt_x</p:attrName>
                                        </p:attrNameLst>
                                      </p:cBhvr>
                                      <p:tavLst>
                                        <p:tav tm="0">
                                          <p:val>
                                            <p:strVal val="#ppt_x+1"/>
                                          </p:val>
                                        </p:tav>
                                        <p:tav tm="100000">
                                          <p:val>
                                            <p:strVal val="#ppt_x"/>
                                          </p:val>
                                        </p:tav>
                                      </p:tavLst>
                                    </p:anim>
                                  </p:childTnLst>
                                </p:cTn>
                              </p:par>
                            </p:childTnLst>
                          </p:cTn>
                        </p:par>
                        <p:par>
                          <p:cTn id="32" fill="hold">
                            <p:stCondLst>
                              <p:cond delay="3500"/>
                            </p:stCondLst>
                            <p:childTnLst>
                              <p:par>
                                <p:cTn id="33" presetID="2" presetClass="entr" presetSubtype="2" fill="hold" nodeType="afterEffect">
                                  <p:stCondLst>
                                    <p:cond delay="500"/>
                                  </p:stCondLst>
                                  <p:childTnLst>
                                    <p:set>
                                      <p:cBhvr>
                                        <p:cTn id="34" dur="1" fill="hold">
                                          <p:stCondLst>
                                            <p:cond delay="0"/>
                                          </p:stCondLst>
                                        </p:cTn>
                                        <p:tgtEl>
                                          <p:spTgt spid="305"/>
                                        </p:tgtEl>
                                        <p:attrNameLst>
                                          <p:attrName>style.visibility</p:attrName>
                                        </p:attrNameLst>
                                      </p:cBhvr>
                                      <p:to>
                                        <p:strVal val="visible"/>
                                      </p:to>
                                    </p:set>
                                    <p:anim calcmode="lin" valueType="num">
                                      <p:cBhvr additive="base">
                                        <p:cTn id="35" dur="500"/>
                                        <p:tgtEl>
                                          <p:spTgt spid="305"/>
                                        </p:tgtEl>
                                        <p:attrNameLst>
                                          <p:attrName>ppt_x</p:attrName>
                                        </p:attrNameLst>
                                      </p:cBhvr>
                                      <p:tavLst>
                                        <p:tav tm="0">
                                          <p:val>
                                            <p:strVal val="#ppt_x+1"/>
                                          </p:val>
                                        </p:tav>
                                        <p:tav tm="100000">
                                          <p:val>
                                            <p:strVal val="#ppt_x"/>
                                          </p:val>
                                        </p:tav>
                                      </p:tavLst>
                                    </p:anim>
                                  </p:childTnLst>
                                </p:cTn>
                              </p:par>
                            </p:childTnLst>
                          </p:cTn>
                        </p:par>
                        <p:par>
                          <p:cTn id="36" fill="hold">
                            <p:stCondLst>
                              <p:cond delay="4000"/>
                            </p:stCondLst>
                            <p:childTnLst>
                              <p:par>
                                <p:cTn id="37" presetID="10" presetClass="entr" presetSubtype="0" fill="hold" nodeType="afterEffect">
                                  <p:stCondLst>
                                    <p:cond delay="2000"/>
                                  </p:stCondLst>
                                  <p:childTnLst>
                                    <p:set>
                                      <p:cBhvr>
                                        <p:cTn id="38" dur="1" fill="hold">
                                          <p:stCondLst>
                                            <p:cond delay="0"/>
                                          </p:stCondLst>
                                        </p:cTn>
                                        <p:tgtEl>
                                          <p:spTgt spid="308"/>
                                        </p:tgtEl>
                                        <p:attrNameLst>
                                          <p:attrName>style.visibility</p:attrName>
                                        </p:attrNameLst>
                                      </p:cBhvr>
                                      <p:to>
                                        <p:strVal val="visible"/>
                                      </p:to>
                                    </p:set>
                                    <p:animEffect transition="in" filter="fade">
                                      <p:cBhvr>
                                        <p:cTn id="39" dur="10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314" name="Google Shape;314;p8"/>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FAIR4Health Vision</a:t>
            </a:r>
            <a:endParaRPr>
              <a:latin typeface="Maven Pro Medium"/>
              <a:ea typeface="Maven Pro Medium"/>
              <a:cs typeface="Maven Pro Medium"/>
              <a:sym typeface="Maven Pro Medium"/>
            </a:endParaRPr>
          </a:p>
        </p:txBody>
      </p:sp>
      <p:pic>
        <p:nvPicPr>
          <p:cNvPr id="315" name="Google Shape;315;p8"/>
          <p:cNvPicPr preferRelativeResize="0"/>
          <p:nvPr/>
        </p:nvPicPr>
        <p:blipFill rotWithShape="1">
          <a:blip r:embed="rId3">
            <a:alphaModFix/>
          </a:blip>
          <a:srcRect/>
          <a:stretch/>
        </p:blipFill>
        <p:spPr>
          <a:xfrm>
            <a:off x="6648996" y="128902"/>
            <a:ext cx="2371151" cy="888824"/>
          </a:xfrm>
          <a:prstGeom prst="rect">
            <a:avLst/>
          </a:prstGeom>
          <a:noFill/>
          <a:ln>
            <a:noFill/>
          </a:ln>
        </p:spPr>
      </p:pic>
      <p:grpSp>
        <p:nvGrpSpPr>
          <p:cNvPr id="316" name="Google Shape;316;p8"/>
          <p:cNvGrpSpPr/>
          <p:nvPr/>
        </p:nvGrpSpPr>
        <p:grpSpPr>
          <a:xfrm>
            <a:off x="78451" y="1017725"/>
            <a:ext cx="3492948" cy="3129438"/>
            <a:chOff x="311700" y="1220173"/>
            <a:chExt cx="3492948" cy="3129438"/>
          </a:xfrm>
        </p:grpSpPr>
        <p:sp>
          <p:nvSpPr>
            <p:cNvPr id="317" name="Google Shape;317;p8"/>
            <p:cNvSpPr/>
            <p:nvPr/>
          </p:nvSpPr>
          <p:spPr>
            <a:xfrm>
              <a:off x="529883" y="1220173"/>
              <a:ext cx="3183714" cy="2703153"/>
            </a:xfrm>
            <a:prstGeom prst="triangle">
              <a:avLst>
                <a:gd name="adj" fmla="val 50000"/>
              </a:avLst>
            </a:prstGeom>
            <a:solidFill>
              <a:schemeClr val="lt1"/>
            </a:solidFill>
            <a:ln w="25400" cap="flat" cmpd="sng">
              <a:solidFill>
                <a:srgbClr val="70B43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a:solidFill>
                    <a:srgbClr val="009FE3"/>
                  </a:solidFill>
                  <a:latin typeface="Abel"/>
                  <a:ea typeface="Abel"/>
                  <a:cs typeface="Abel"/>
                  <a:sym typeface="Abel"/>
                </a:rPr>
                <a:t>Open Community</a:t>
              </a:r>
              <a:endParaRPr sz="2400" b="0" i="0" u="none" strike="noStrike" cap="none">
                <a:solidFill>
                  <a:srgbClr val="009FE3"/>
                </a:solidFill>
                <a:latin typeface="Abel"/>
                <a:ea typeface="Abel"/>
                <a:cs typeface="Abel"/>
                <a:sym typeface="Abel"/>
              </a:endParaRPr>
            </a:p>
          </p:txBody>
        </p:sp>
        <p:sp>
          <p:nvSpPr>
            <p:cNvPr id="318" name="Google Shape;318;p8"/>
            <p:cNvSpPr txBox="1"/>
            <p:nvPr/>
          </p:nvSpPr>
          <p:spPr>
            <a:xfrm>
              <a:off x="805514" y="3980279"/>
              <a:ext cx="26324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Abel"/>
                  <a:ea typeface="Abel"/>
                  <a:cs typeface="Abel"/>
                  <a:sym typeface="Abel"/>
                </a:rPr>
                <a:t>Health Reseach Institutions</a:t>
              </a:r>
              <a:endParaRPr sz="1800" b="0" i="0" u="none" strike="noStrike" cap="none">
                <a:solidFill>
                  <a:srgbClr val="000000"/>
                </a:solidFill>
                <a:latin typeface="Abel"/>
                <a:ea typeface="Abel"/>
                <a:cs typeface="Abel"/>
                <a:sym typeface="Abel"/>
              </a:endParaRPr>
            </a:p>
          </p:txBody>
        </p:sp>
        <p:sp>
          <p:nvSpPr>
            <p:cNvPr id="319" name="Google Shape;319;p8"/>
            <p:cNvSpPr txBox="1"/>
            <p:nvPr/>
          </p:nvSpPr>
          <p:spPr>
            <a:xfrm rot="-3587222">
              <a:off x="-156718" y="2323901"/>
              <a:ext cx="25282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Abel"/>
                  <a:ea typeface="Abel"/>
                  <a:cs typeface="Abel"/>
                  <a:sym typeface="Abel"/>
                </a:rPr>
                <a:t>eHealth Services Providers</a:t>
              </a:r>
              <a:endParaRPr sz="1800" b="0" i="0" u="none" strike="noStrike" cap="none">
                <a:solidFill>
                  <a:srgbClr val="000000"/>
                </a:solidFill>
                <a:latin typeface="Abel"/>
                <a:ea typeface="Abel"/>
                <a:cs typeface="Abel"/>
                <a:sym typeface="Abel"/>
              </a:endParaRPr>
            </a:p>
          </p:txBody>
        </p:sp>
        <p:sp>
          <p:nvSpPr>
            <p:cNvPr id="320" name="Google Shape;320;p8"/>
            <p:cNvSpPr txBox="1"/>
            <p:nvPr/>
          </p:nvSpPr>
          <p:spPr>
            <a:xfrm rot="3550364">
              <a:off x="2132964" y="2323900"/>
              <a:ext cx="200086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Abel"/>
                  <a:ea typeface="Abel"/>
                  <a:cs typeface="Abel"/>
                  <a:sym typeface="Abel"/>
                </a:rPr>
                <a:t>Healthcare Providers</a:t>
              </a:r>
              <a:endParaRPr sz="1800" b="0" i="0" u="none" strike="noStrike" cap="none">
                <a:solidFill>
                  <a:srgbClr val="000000"/>
                </a:solidFill>
                <a:latin typeface="Abel"/>
                <a:ea typeface="Abel"/>
                <a:cs typeface="Abel"/>
                <a:sym typeface="Abel"/>
              </a:endParaRPr>
            </a:p>
          </p:txBody>
        </p:sp>
      </p:grpSp>
      <p:grpSp>
        <p:nvGrpSpPr>
          <p:cNvPr id="321" name="Google Shape;321;p8"/>
          <p:cNvGrpSpPr/>
          <p:nvPr/>
        </p:nvGrpSpPr>
        <p:grpSpPr>
          <a:xfrm>
            <a:off x="3698053" y="1606107"/>
            <a:ext cx="5306028" cy="1931286"/>
            <a:chOff x="3698053" y="1606107"/>
            <a:chExt cx="5306028" cy="1931286"/>
          </a:xfrm>
        </p:grpSpPr>
        <p:sp>
          <p:nvSpPr>
            <p:cNvPr id="322" name="Google Shape;322;p8"/>
            <p:cNvSpPr/>
            <p:nvPr/>
          </p:nvSpPr>
          <p:spPr>
            <a:xfrm>
              <a:off x="6714082" y="2241942"/>
              <a:ext cx="2289998" cy="659615"/>
            </a:xfrm>
            <a:prstGeom prst="rect">
              <a:avLst/>
            </a:prstGeom>
            <a:solidFill>
              <a:srgbClr val="FFDD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8"/>
            <p:cNvSpPr/>
            <p:nvPr/>
          </p:nvSpPr>
          <p:spPr>
            <a:xfrm>
              <a:off x="3698053" y="1606107"/>
              <a:ext cx="5306028" cy="635836"/>
            </a:xfrm>
            <a:prstGeom prst="rect">
              <a:avLst/>
            </a:prstGeom>
            <a:solidFill>
              <a:srgbClr val="B6E5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4" name="Google Shape;324;p8"/>
            <p:cNvSpPr/>
            <p:nvPr/>
          </p:nvSpPr>
          <p:spPr>
            <a:xfrm>
              <a:off x="3799228" y="2334591"/>
              <a:ext cx="2915860" cy="474318"/>
            </a:xfrm>
            <a:prstGeom prst="roundRect">
              <a:avLst>
                <a:gd name="adj" fmla="val 7261"/>
              </a:avLst>
            </a:prstGeom>
            <a:solidFill>
              <a:srgbClr val="FFFFFF"/>
            </a:solidFill>
            <a:ln w="25400" cap="flat" cmpd="sng">
              <a:solidFill>
                <a:srgbClr val="4F81B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25" name="Google Shape;325;p8"/>
            <p:cNvSpPr/>
            <p:nvPr/>
          </p:nvSpPr>
          <p:spPr>
            <a:xfrm>
              <a:off x="3801573" y="1760474"/>
              <a:ext cx="690791" cy="317708"/>
            </a:xfrm>
            <a:prstGeom prst="snip1Rect">
              <a:avLst>
                <a:gd name="adj" fmla="val 16667"/>
              </a:avLst>
            </a:prstGeom>
            <a:solidFill>
              <a:srgbClr val="4F81BD"/>
            </a:solidFill>
            <a:ln w="127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s-ES" sz="800" b="0" i="0" u="none" strike="noStrike" cap="none">
                  <a:solidFill>
                    <a:srgbClr val="FFFFFF"/>
                  </a:solidFill>
                  <a:latin typeface="Abel"/>
                  <a:ea typeface="Abel"/>
                  <a:cs typeface="Abel"/>
                  <a:sym typeface="Abel"/>
                </a:rPr>
                <a:t>eHealth Provider</a:t>
              </a:r>
              <a:endParaRPr sz="800" b="0" i="0" u="none" strike="noStrike" cap="none">
                <a:solidFill>
                  <a:srgbClr val="FFFFFF"/>
                </a:solidFill>
                <a:latin typeface="Abel"/>
                <a:ea typeface="Abel"/>
                <a:cs typeface="Abel"/>
                <a:sym typeface="Abel"/>
              </a:endParaRPr>
            </a:p>
          </p:txBody>
        </p:sp>
        <p:sp>
          <p:nvSpPr>
            <p:cNvPr id="326" name="Google Shape;326;p8"/>
            <p:cNvSpPr/>
            <p:nvPr/>
          </p:nvSpPr>
          <p:spPr>
            <a:xfrm>
              <a:off x="4683597" y="1760474"/>
              <a:ext cx="690791" cy="317708"/>
            </a:xfrm>
            <a:prstGeom prst="snip1Rect">
              <a:avLst>
                <a:gd name="adj" fmla="val 16667"/>
              </a:avLst>
            </a:prstGeom>
            <a:solidFill>
              <a:srgbClr val="4F81BD"/>
            </a:solidFill>
            <a:ln w="127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800" b="0" i="0" u="none" strike="noStrike" cap="none">
                  <a:solidFill>
                    <a:srgbClr val="FFFFFF"/>
                  </a:solidFill>
                  <a:latin typeface="Abel"/>
                  <a:ea typeface="Abel"/>
                  <a:cs typeface="Abel"/>
                  <a:sym typeface="Abel"/>
                </a:rPr>
                <a:t>eHealth Provider</a:t>
              </a:r>
              <a:endParaRPr sz="800" b="0" i="0" u="none" strike="noStrike" cap="none">
                <a:solidFill>
                  <a:srgbClr val="FFFFFF"/>
                </a:solidFill>
                <a:latin typeface="Abel"/>
                <a:ea typeface="Abel"/>
                <a:cs typeface="Abel"/>
                <a:sym typeface="Abel"/>
              </a:endParaRPr>
            </a:p>
          </p:txBody>
        </p:sp>
        <p:sp>
          <p:nvSpPr>
            <p:cNvPr id="327" name="Google Shape;327;p8"/>
            <p:cNvSpPr/>
            <p:nvPr/>
          </p:nvSpPr>
          <p:spPr>
            <a:xfrm>
              <a:off x="6014261" y="1762717"/>
              <a:ext cx="690791" cy="317708"/>
            </a:xfrm>
            <a:prstGeom prst="snip1Rect">
              <a:avLst>
                <a:gd name="adj" fmla="val 16667"/>
              </a:avLst>
            </a:prstGeom>
            <a:solidFill>
              <a:srgbClr val="4F81BD"/>
            </a:solidFill>
            <a:ln w="127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800" b="0" i="0" u="none" strike="noStrike" cap="none">
                  <a:solidFill>
                    <a:srgbClr val="FFFFFF"/>
                  </a:solidFill>
                  <a:latin typeface="Abel"/>
                  <a:ea typeface="Abel"/>
                  <a:cs typeface="Abel"/>
                  <a:sym typeface="Abel"/>
                </a:rPr>
                <a:t>eHealth Provider</a:t>
              </a:r>
              <a:endParaRPr sz="800" b="0" i="0" u="none" strike="noStrike" cap="none">
                <a:solidFill>
                  <a:srgbClr val="FFFFFF"/>
                </a:solidFill>
                <a:latin typeface="Abel"/>
                <a:ea typeface="Abel"/>
                <a:cs typeface="Abel"/>
                <a:sym typeface="Abel"/>
              </a:endParaRPr>
            </a:p>
          </p:txBody>
        </p:sp>
        <p:cxnSp>
          <p:nvCxnSpPr>
            <p:cNvPr id="328" name="Google Shape;328;p8"/>
            <p:cNvCxnSpPr>
              <a:stCxn id="325" idx="1"/>
            </p:cNvCxnSpPr>
            <p:nvPr/>
          </p:nvCxnSpPr>
          <p:spPr>
            <a:xfrm>
              <a:off x="4146969" y="2078182"/>
              <a:ext cx="0" cy="254100"/>
            </a:xfrm>
            <a:prstGeom prst="straightConnector1">
              <a:avLst/>
            </a:prstGeom>
            <a:noFill/>
            <a:ln w="9525" cap="flat" cmpd="sng">
              <a:solidFill>
                <a:schemeClr val="dk1"/>
              </a:solidFill>
              <a:prstDash val="solid"/>
              <a:round/>
              <a:headEnd type="triangle" w="med" len="med"/>
              <a:tailEnd type="triangle" w="med" len="med"/>
            </a:ln>
          </p:spPr>
        </p:cxnSp>
        <p:cxnSp>
          <p:nvCxnSpPr>
            <p:cNvPr id="329" name="Google Shape;329;p8"/>
            <p:cNvCxnSpPr>
              <a:stCxn id="326" idx="1"/>
            </p:cNvCxnSpPr>
            <p:nvPr/>
          </p:nvCxnSpPr>
          <p:spPr>
            <a:xfrm>
              <a:off x="5028992" y="2078182"/>
              <a:ext cx="0" cy="254100"/>
            </a:xfrm>
            <a:prstGeom prst="straightConnector1">
              <a:avLst/>
            </a:prstGeom>
            <a:noFill/>
            <a:ln w="9525" cap="flat" cmpd="sng">
              <a:solidFill>
                <a:schemeClr val="dk1"/>
              </a:solidFill>
              <a:prstDash val="solid"/>
              <a:round/>
              <a:headEnd type="triangle" w="med" len="med"/>
              <a:tailEnd type="triangle" w="med" len="med"/>
            </a:ln>
          </p:spPr>
        </p:cxnSp>
        <p:cxnSp>
          <p:nvCxnSpPr>
            <p:cNvPr id="330" name="Google Shape;330;p8"/>
            <p:cNvCxnSpPr>
              <a:stCxn id="327" idx="1"/>
            </p:cNvCxnSpPr>
            <p:nvPr/>
          </p:nvCxnSpPr>
          <p:spPr>
            <a:xfrm>
              <a:off x="6359656" y="2080425"/>
              <a:ext cx="0" cy="252000"/>
            </a:xfrm>
            <a:prstGeom prst="straightConnector1">
              <a:avLst/>
            </a:prstGeom>
            <a:noFill/>
            <a:ln w="9525" cap="flat" cmpd="sng">
              <a:solidFill>
                <a:schemeClr val="dk1"/>
              </a:solidFill>
              <a:prstDash val="solid"/>
              <a:round/>
              <a:headEnd type="triangle" w="med" len="med"/>
              <a:tailEnd type="triangle" w="med" len="med"/>
            </a:ln>
          </p:spPr>
        </p:cxnSp>
        <p:grpSp>
          <p:nvGrpSpPr>
            <p:cNvPr id="331" name="Google Shape;331;p8"/>
            <p:cNvGrpSpPr/>
            <p:nvPr/>
          </p:nvGrpSpPr>
          <p:grpSpPr>
            <a:xfrm>
              <a:off x="5596536" y="1909797"/>
              <a:ext cx="229537" cy="25417"/>
              <a:chOff x="5148064" y="1052736"/>
              <a:chExt cx="537592" cy="72008"/>
            </a:xfrm>
          </p:grpSpPr>
          <p:sp>
            <p:nvSpPr>
              <p:cNvPr id="332" name="Google Shape;332;p8"/>
              <p:cNvSpPr/>
              <p:nvPr/>
            </p:nvSpPr>
            <p:spPr>
              <a:xfrm>
                <a:off x="5148064"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333" name="Google Shape;333;p8"/>
              <p:cNvSpPr/>
              <p:nvPr/>
            </p:nvSpPr>
            <p:spPr>
              <a:xfrm>
                <a:off x="5380856"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334" name="Google Shape;334;p8"/>
              <p:cNvSpPr/>
              <p:nvPr/>
            </p:nvSpPr>
            <p:spPr>
              <a:xfrm>
                <a:off x="5613648"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335" name="Google Shape;335;p8"/>
            <p:cNvSpPr txBox="1"/>
            <p:nvPr/>
          </p:nvSpPr>
          <p:spPr>
            <a:xfrm>
              <a:off x="6856355" y="1790658"/>
              <a:ext cx="20135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8CD5"/>
                </a:buClr>
                <a:buSzPts val="1400"/>
                <a:buFont typeface="Arial"/>
                <a:buNone/>
              </a:pPr>
              <a:r>
                <a:rPr lang="es-ES" sz="1400" b="0" i="0" u="none" strike="noStrike" cap="none">
                  <a:solidFill>
                    <a:srgbClr val="538CD5"/>
                  </a:solidFill>
                  <a:latin typeface="Abel"/>
                  <a:ea typeface="Abel"/>
                  <a:cs typeface="Abel"/>
                  <a:sym typeface="Abel"/>
                </a:rPr>
                <a:t>eHealth Services Providers</a:t>
              </a:r>
              <a:endParaRPr sz="1400" b="0" i="0" u="none" strike="noStrike" cap="none">
                <a:solidFill>
                  <a:srgbClr val="538CD5"/>
                </a:solidFill>
                <a:latin typeface="Abel"/>
                <a:ea typeface="Abel"/>
                <a:cs typeface="Abel"/>
                <a:sym typeface="Abel"/>
              </a:endParaRPr>
            </a:p>
          </p:txBody>
        </p:sp>
        <p:pic>
          <p:nvPicPr>
            <p:cNvPr id="336" name="Google Shape;336;p8"/>
            <p:cNvPicPr preferRelativeResize="0"/>
            <p:nvPr/>
          </p:nvPicPr>
          <p:blipFill rotWithShape="1">
            <a:blip r:embed="rId3">
              <a:alphaModFix/>
            </a:blip>
            <a:srcRect/>
            <a:stretch/>
          </p:blipFill>
          <p:spPr>
            <a:xfrm>
              <a:off x="4594433" y="2351233"/>
              <a:ext cx="1147016" cy="429958"/>
            </a:xfrm>
            <a:prstGeom prst="rect">
              <a:avLst/>
            </a:prstGeom>
            <a:noFill/>
            <a:ln>
              <a:noFill/>
            </a:ln>
          </p:spPr>
        </p:pic>
        <p:sp>
          <p:nvSpPr>
            <p:cNvPr id="337" name="Google Shape;337;p8"/>
            <p:cNvSpPr/>
            <p:nvPr/>
          </p:nvSpPr>
          <p:spPr>
            <a:xfrm>
              <a:off x="3714119" y="2901557"/>
              <a:ext cx="5289960" cy="635836"/>
            </a:xfrm>
            <a:prstGeom prst="rect">
              <a:avLst/>
            </a:prstGeom>
            <a:solidFill>
              <a:srgbClr val="F7FF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8" name="Google Shape;338;p8"/>
            <p:cNvSpPr/>
            <p:nvPr/>
          </p:nvSpPr>
          <p:spPr>
            <a:xfrm>
              <a:off x="3802685" y="3055924"/>
              <a:ext cx="690791" cy="317708"/>
            </a:xfrm>
            <a:prstGeom prst="snip1Rect">
              <a:avLst>
                <a:gd name="adj" fmla="val 16667"/>
              </a:avLst>
            </a:prstGeom>
            <a:solidFill>
              <a:srgbClr val="70B43D"/>
            </a:solidFill>
            <a:ln w="12700" cap="flat" cmpd="sng">
              <a:solidFill>
                <a:srgbClr val="91A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s-ES" sz="800" b="0" i="0" u="none" strike="noStrike" cap="none">
                  <a:solidFill>
                    <a:srgbClr val="FFFFFF"/>
                  </a:solidFill>
                  <a:latin typeface="Abel"/>
                  <a:ea typeface="Abel"/>
                  <a:cs typeface="Abel"/>
                  <a:sym typeface="Abel"/>
                </a:rPr>
                <a:t>Research Institution</a:t>
              </a:r>
              <a:endParaRPr sz="800" b="0" i="0" u="none" strike="noStrike" cap="none">
                <a:solidFill>
                  <a:srgbClr val="FFFFFF"/>
                </a:solidFill>
                <a:latin typeface="Abel"/>
                <a:ea typeface="Abel"/>
                <a:cs typeface="Abel"/>
                <a:sym typeface="Abel"/>
              </a:endParaRPr>
            </a:p>
          </p:txBody>
        </p:sp>
        <p:sp>
          <p:nvSpPr>
            <p:cNvPr id="339" name="Google Shape;339;p8"/>
            <p:cNvSpPr/>
            <p:nvPr/>
          </p:nvSpPr>
          <p:spPr>
            <a:xfrm>
              <a:off x="4684709" y="3055924"/>
              <a:ext cx="690791" cy="317708"/>
            </a:xfrm>
            <a:prstGeom prst="snip1Rect">
              <a:avLst>
                <a:gd name="adj" fmla="val 16667"/>
              </a:avLst>
            </a:prstGeom>
            <a:solidFill>
              <a:srgbClr val="70B43D"/>
            </a:solidFill>
            <a:ln w="12700" cap="flat" cmpd="sng">
              <a:solidFill>
                <a:srgbClr val="91A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800" b="0" i="0" u="none" strike="noStrike" cap="none">
                  <a:solidFill>
                    <a:srgbClr val="FFFFFF"/>
                  </a:solidFill>
                  <a:latin typeface="Abel"/>
                  <a:ea typeface="Abel"/>
                  <a:cs typeface="Abel"/>
                  <a:sym typeface="Abel"/>
                </a:rPr>
                <a:t>Research Institution</a:t>
              </a:r>
              <a:endParaRPr sz="800" b="0" i="0" u="none" strike="noStrike" cap="none">
                <a:solidFill>
                  <a:srgbClr val="FFFFFF"/>
                </a:solidFill>
                <a:latin typeface="Abel"/>
                <a:ea typeface="Abel"/>
                <a:cs typeface="Abel"/>
                <a:sym typeface="Abel"/>
              </a:endParaRPr>
            </a:p>
          </p:txBody>
        </p:sp>
        <p:sp>
          <p:nvSpPr>
            <p:cNvPr id="340" name="Google Shape;340;p8"/>
            <p:cNvSpPr/>
            <p:nvPr/>
          </p:nvSpPr>
          <p:spPr>
            <a:xfrm>
              <a:off x="6015373" y="3058167"/>
              <a:ext cx="690791" cy="317708"/>
            </a:xfrm>
            <a:prstGeom prst="snip1Rect">
              <a:avLst>
                <a:gd name="adj" fmla="val 16667"/>
              </a:avLst>
            </a:prstGeom>
            <a:solidFill>
              <a:srgbClr val="70B43D"/>
            </a:solidFill>
            <a:ln w="12700" cap="flat" cmpd="sng">
              <a:solidFill>
                <a:srgbClr val="91A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800" b="0" i="0" u="none" strike="noStrike" cap="none">
                  <a:solidFill>
                    <a:srgbClr val="FFFFFF"/>
                  </a:solidFill>
                  <a:latin typeface="Abel"/>
                  <a:ea typeface="Abel"/>
                  <a:cs typeface="Abel"/>
                  <a:sym typeface="Abel"/>
                </a:rPr>
                <a:t>Research Institution</a:t>
              </a:r>
              <a:endParaRPr sz="800" b="0" i="0" u="none" strike="noStrike" cap="none">
                <a:solidFill>
                  <a:srgbClr val="FFFFFF"/>
                </a:solidFill>
                <a:latin typeface="Abel"/>
                <a:ea typeface="Abel"/>
                <a:cs typeface="Abel"/>
                <a:sym typeface="Abel"/>
              </a:endParaRPr>
            </a:p>
          </p:txBody>
        </p:sp>
        <p:cxnSp>
          <p:nvCxnSpPr>
            <p:cNvPr id="341" name="Google Shape;341;p8"/>
            <p:cNvCxnSpPr/>
            <p:nvPr/>
          </p:nvCxnSpPr>
          <p:spPr>
            <a:xfrm>
              <a:off x="4153653" y="2808909"/>
              <a:ext cx="0" cy="254166"/>
            </a:xfrm>
            <a:prstGeom prst="straightConnector1">
              <a:avLst/>
            </a:prstGeom>
            <a:noFill/>
            <a:ln w="9525" cap="flat" cmpd="sng">
              <a:solidFill>
                <a:schemeClr val="dk1"/>
              </a:solidFill>
              <a:prstDash val="solid"/>
              <a:round/>
              <a:headEnd type="triangle" w="med" len="med"/>
              <a:tailEnd type="triangle" w="med" len="med"/>
            </a:ln>
          </p:spPr>
        </p:cxnSp>
        <p:cxnSp>
          <p:nvCxnSpPr>
            <p:cNvPr id="342" name="Google Shape;342;p8"/>
            <p:cNvCxnSpPr/>
            <p:nvPr/>
          </p:nvCxnSpPr>
          <p:spPr>
            <a:xfrm>
              <a:off x="5035677" y="2808909"/>
              <a:ext cx="0" cy="254166"/>
            </a:xfrm>
            <a:prstGeom prst="straightConnector1">
              <a:avLst/>
            </a:prstGeom>
            <a:noFill/>
            <a:ln w="9525" cap="flat" cmpd="sng">
              <a:solidFill>
                <a:schemeClr val="dk1"/>
              </a:solidFill>
              <a:prstDash val="solid"/>
              <a:round/>
              <a:headEnd type="triangle" w="med" len="med"/>
              <a:tailEnd type="triangle" w="med" len="med"/>
            </a:ln>
          </p:spPr>
        </p:cxnSp>
        <p:cxnSp>
          <p:nvCxnSpPr>
            <p:cNvPr id="343" name="Google Shape;343;p8"/>
            <p:cNvCxnSpPr/>
            <p:nvPr/>
          </p:nvCxnSpPr>
          <p:spPr>
            <a:xfrm>
              <a:off x="6366340" y="2811152"/>
              <a:ext cx="0" cy="251924"/>
            </a:xfrm>
            <a:prstGeom prst="straightConnector1">
              <a:avLst/>
            </a:prstGeom>
            <a:noFill/>
            <a:ln w="9525" cap="flat" cmpd="sng">
              <a:solidFill>
                <a:schemeClr val="dk1"/>
              </a:solidFill>
              <a:prstDash val="solid"/>
              <a:round/>
              <a:headEnd type="triangle" w="med" len="med"/>
              <a:tailEnd type="triangle" w="med" len="med"/>
            </a:ln>
          </p:spPr>
        </p:cxnSp>
        <p:grpSp>
          <p:nvGrpSpPr>
            <p:cNvPr id="344" name="Google Shape;344;p8"/>
            <p:cNvGrpSpPr/>
            <p:nvPr/>
          </p:nvGrpSpPr>
          <p:grpSpPr>
            <a:xfrm>
              <a:off x="5597648" y="3205247"/>
              <a:ext cx="229537" cy="25417"/>
              <a:chOff x="5148064" y="1052736"/>
              <a:chExt cx="537592" cy="72008"/>
            </a:xfrm>
          </p:grpSpPr>
          <p:sp>
            <p:nvSpPr>
              <p:cNvPr id="345" name="Google Shape;345;p8"/>
              <p:cNvSpPr/>
              <p:nvPr/>
            </p:nvSpPr>
            <p:spPr>
              <a:xfrm>
                <a:off x="5148064"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346" name="Google Shape;346;p8"/>
              <p:cNvSpPr/>
              <p:nvPr/>
            </p:nvSpPr>
            <p:spPr>
              <a:xfrm>
                <a:off x="5380856"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347" name="Google Shape;347;p8"/>
              <p:cNvSpPr/>
              <p:nvPr/>
            </p:nvSpPr>
            <p:spPr>
              <a:xfrm>
                <a:off x="5613648" y="1052736"/>
                <a:ext cx="72008" cy="72008"/>
              </a:xfrm>
              <a:prstGeom prst="ellipse">
                <a:avLst/>
              </a:prstGeom>
              <a:solidFill>
                <a:srgbClr val="000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348" name="Google Shape;348;p8"/>
            <p:cNvSpPr txBox="1"/>
            <p:nvPr/>
          </p:nvSpPr>
          <p:spPr>
            <a:xfrm>
              <a:off x="6857467" y="3086108"/>
              <a:ext cx="214661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B43D"/>
                </a:buClr>
                <a:buSzPts val="1400"/>
                <a:buFont typeface="Arial"/>
                <a:buNone/>
              </a:pPr>
              <a:r>
                <a:rPr lang="es-ES" sz="1400" b="0" i="0" u="none" strike="noStrike" cap="none">
                  <a:solidFill>
                    <a:srgbClr val="70B43D"/>
                  </a:solidFill>
                  <a:latin typeface="Abel"/>
                  <a:ea typeface="Abel"/>
                  <a:cs typeface="Abel"/>
                  <a:sym typeface="Abel"/>
                </a:rPr>
                <a:t>Health Research Institutions</a:t>
              </a:r>
              <a:endParaRPr sz="1400" b="0" i="0" u="none" strike="noStrike" cap="none">
                <a:solidFill>
                  <a:srgbClr val="70B43D"/>
                </a:solidFill>
                <a:latin typeface="Abel"/>
                <a:ea typeface="Abel"/>
                <a:cs typeface="Abel"/>
                <a:sym typeface="Abel"/>
              </a:endParaRPr>
            </a:p>
          </p:txBody>
        </p:sp>
        <p:sp>
          <p:nvSpPr>
            <p:cNvPr id="349" name="Google Shape;349;p8"/>
            <p:cNvSpPr/>
            <p:nvPr/>
          </p:nvSpPr>
          <p:spPr>
            <a:xfrm>
              <a:off x="6969800" y="2332720"/>
              <a:ext cx="690791" cy="317708"/>
            </a:xfrm>
            <a:prstGeom prst="snip1Rect">
              <a:avLst>
                <a:gd name="adj" fmla="val 16667"/>
              </a:avLst>
            </a:prstGeom>
            <a:solidFill>
              <a:schemeClr val="accent1"/>
            </a:solidFill>
            <a:ln w="127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s-ES" sz="800" b="0" i="0" u="none" strike="noStrike" cap="none">
                  <a:solidFill>
                    <a:srgbClr val="FFFFFF"/>
                  </a:solidFill>
                  <a:latin typeface="Abel"/>
                  <a:ea typeface="Abel"/>
                  <a:cs typeface="Abel"/>
                  <a:sym typeface="Abel"/>
                </a:rPr>
                <a:t>Healthcare Provider</a:t>
              </a:r>
              <a:endParaRPr sz="800" b="0" i="0" u="none" strike="noStrike" cap="none">
                <a:solidFill>
                  <a:srgbClr val="FFFFFF"/>
                </a:solidFill>
                <a:latin typeface="Abel"/>
                <a:ea typeface="Abel"/>
                <a:cs typeface="Abel"/>
                <a:sym typeface="Abel"/>
              </a:endParaRPr>
            </a:p>
          </p:txBody>
        </p:sp>
        <p:sp>
          <p:nvSpPr>
            <p:cNvPr id="350" name="Google Shape;350;p8"/>
            <p:cNvSpPr/>
            <p:nvPr/>
          </p:nvSpPr>
          <p:spPr>
            <a:xfrm>
              <a:off x="7122200" y="2485120"/>
              <a:ext cx="690791" cy="317708"/>
            </a:xfrm>
            <a:prstGeom prst="snip1Rect">
              <a:avLst>
                <a:gd name="adj" fmla="val 16667"/>
              </a:avLst>
            </a:prstGeom>
            <a:solidFill>
              <a:schemeClr val="accent1"/>
            </a:solidFill>
            <a:ln w="127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s-ES" sz="800" b="0" i="0" u="none" strike="noStrike" cap="none">
                  <a:solidFill>
                    <a:srgbClr val="FFFFFF"/>
                  </a:solidFill>
                  <a:latin typeface="Abel"/>
                  <a:ea typeface="Abel"/>
                  <a:cs typeface="Abel"/>
                  <a:sym typeface="Abel"/>
                </a:rPr>
                <a:t>Healthcare Provider</a:t>
              </a:r>
              <a:endParaRPr sz="800" b="0" i="0" u="none" strike="noStrike" cap="none">
                <a:solidFill>
                  <a:srgbClr val="FFFFFF"/>
                </a:solidFill>
                <a:latin typeface="Abel"/>
                <a:ea typeface="Abel"/>
                <a:cs typeface="Abel"/>
                <a:sym typeface="Abel"/>
              </a:endParaRPr>
            </a:p>
          </p:txBody>
        </p:sp>
        <p:sp>
          <p:nvSpPr>
            <p:cNvPr id="351" name="Google Shape;351;p8"/>
            <p:cNvSpPr txBox="1"/>
            <p:nvPr/>
          </p:nvSpPr>
          <p:spPr>
            <a:xfrm>
              <a:off x="7894879" y="2282986"/>
              <a:ext cx="96840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AB40"/>
                </a:buClr>
                <a:buSzPts val="1400"/>
                <a:buFont typeface="Arial"/>
                <a:buNone/>
              </a:pPr>
              <a:r>
                <a:rPr lang="es-ES" sz="1400" b="0" i="0" u="none" strike="noStrike" cap="none">
                  <a:solidFill>
                    <a:srgbClr val="FFAB40"/>
                  </a:solidFill>
                  <a:latin typeface="Abel"/>
                  <a:ea typeface="Abel"/>
                  <a:cs typeface="Abel"/>
                  <a:sym typeface="Abel"/>
                </a:rPr>
                <a:t>Healthcare </a:t>
              </a:r>
              <a:endParaRPr/>
            </a:p>
            <a:p>
              <a:pPr marL="0" marR="0" lvl="0" indent="0" algn="ctr" rtl="0">
                <a:lnSpc>
                  <a:spcPct val="100000"/>
                </a:lnSpc>
                <a:spcBef>
                  <a:spcPts val="0"/>
                </a:spcBef>
                <a:spcAft>
                  <a:spcPts val="0"/>
                </a:spcAft>
                <a:buClr>
                  <a:srgbClr val="FFAB40"/>
                </a:buClr>
                <a:buSzPts val="1400"/>
                <a:buFont typeface="Arial"/>
                <a:buNone/>
              </a:pPr>
              <a:r>
                <a:rPr lang="es-ES" sz="1400" b="0" i="0" u="none" strike="noStrike" cap="none">
                  <a:solidFill>
                    <a:srgbClr val="FFAB40"/>
                  </a:solidFill>
                  <a:latin typeface="Abel"/>
                  <a:ea typeface="Abel"/>
                  <a:cs typeface="Abel"/>
                  <a:sym typeface="Abel"/>
                </a:rPr>
                <a:t>Providers</a:t>
              </a:r>
              <a:endParaRPr sz="1400" b="0" i="0" u="none" strike="noStrike" cap="none">
                <a:solidFill>
                  <a:srgbClr val="FFAB40"/>
                </a:solidFill>
                <a:latin typeface="Abel"/>
                <a:ea typeface="Abel"/>
                <a:cs typeface="Abel"/>
                <a:sym typeface="Abel"/>
              </a:endParaRPr>
            </a:p>
          </p:txBody>
        </p:sp>
        <p:cxnSp>
          <p:nvCxnSpPr>
            <p:cNvPr id="352" name="Google Shape;352;p8"/>
            <p:cNvCxnSpPr>
              <a:cxnSpLocks/>
              <a:stCxn id="349" idx="2"/>
            </p:cNvCxnSpPr>
            <p:nvPr/>
          </p:nvCxnSpPr>
          <p:spPr>
            <a:xfrm flipH="1">
              <a:off x="6719888" y="2491574"/>
              <a:ext cx="249912" cy="0"/>
            </a:xfrm>
            <a:prstGeom prst="straightConnector1">
              <a:avLst/>
            </a:prstGeom>
            <a:noFill/>
            <a:ln w="9525" cap="flat" cmpd="sng">
              <a:solidFill>
                <a:schemeClr val="dk1"/>
              </a:solidFill>
              <a:prstDash val="solid"/>
              <a:round/>
              <a:headEnd type="triangle" w="med" len="med"/>
              <a:tailEnd type="triangle" w="med" len="med"/>
            </a:ln>
          </p:spPr>
        </p:cxnSp>
        <p:cxnSp>
          <p:nvCxnSpPr>
            <p:cNvPr id="353" name="Google Shape;353;p8"/>
            <p:cNvCxnSpPr/>
            <p:nvPr/>
          </p:nvCxnSpPr>
          <p:spPr>
            <a:xfrm rot="10800000">
              <a:off x="6721317" y="2655276"/>
              <a:ext cx="380840" cy="3254"/>
            </a:xfrm>
            <a:prstGeom prst="straightConnector1">
              <a:avLst/>
            </a:prstGeom>
            <a:noFill/>
            <a:ln w="9525" cap="flat" cmpd="sng">
              <a:solidFill>
                <a:schemeClr val="dk1"/>
              </a:solidFill>
              <a:prstDash val="solid"/>
              <a:round/>
              <a:headEnd type="triangle" w="med" len="med"/>
              <a:tailEnd type="triangle"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368" name="Google Shape;368;p6"/>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FAIRification workflow</a:t>
            </a:r>
            <a:endParaRPr>
              <a:latin typeface="Maven Pro Medium"/>
              <a:ea typeface="Maven Pro Medium"/>
              <a:cs typeface="Maven Pro Medium"/>
              <a:sym typeface="Maven Pro Medium"/>
            </a:endParaRPr>
          </a:p>
        </p:txBody>
      </p:sp>
      <p:pic>
        <p:nvPicPr>
          <p:cNvPr id="369" name="Google Shape;369;p6"/>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370" name="Google Shape;370;p6"/>
          <p:cNvSpPr/>
          <p:nvPr/>
        </p:nvSpPr>
        <p:spPr>
          <a:xfrm>
            <a:off x="604103" y="1095142"/>
            <a:ext cx="778934" cy="572699"/>
          </a:xfrm>
          <a:prstGeom prst="flowChartMagneticDisk">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0" u="none" strike="noStrike" cap="none">
                <a:solidFill>
                  <a:schemeClr val="lt1"/>
                </a:solidFill>
                <a:latin typeface="Abel"/>
                <a:ea typeface="Abel"/>
                <a:cs typeface="Abel"/>
                <a:sym typeface="Abel"/>
              </a:rPr>
              <a:t>RAW</a:t>
            </a:r>
            <a:endParaRPr/>
          </a:p>
        </p:txBody>
      </p:sp>
      <p:sp>
        <p:nvSpPr>
          <p:cNvPr id="371" name="Google Shape;371;p6"/>
          <p:cNvSpPr/>
          <p:nvPr/>
        </p:nvSpPr>
        <p:spPr>
          <a:xfrm>
            <a:off x="7445104" y="3767667"/>
            <a:ext cx="778934" cy="572700"/>
          </a:xfrm>
          <a:prstGeom prst="flowChartMagneticDisk">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0" u="none" strike="noStrike" cap="none">
                <a:solidFill>
                  <a:schemeClr val="lt1"/>
                </a:solidFill>
                <a:latin typeface="Abel"/>
                <a:ea typeface="Abel"/>
                <a:cs typeface="Abel"/>
                <a:sym typeface="Abel"/>
              </a:rPr>
              <a:t>FAIR</a:t>
            </a:r>
            <a:endParaRPr sz="1400" b="1" i="0" u="none" strike="noStrike" cap="none">
              <a:solidFill>
                <a:schemeClr val="lt1"/>
              </a:solidFill>
              <a:latin typeface="Abel"/>
              <a:ea typeface="Abel"/>
              <a:cs typeface="Abel"/>
              <a:sym typeface="Abel"/>
            </a:endParaRPr>
          </a:p>
        </p:txBody>
      </p:sp>
      <p:cxnSp>
        <p:nvCxnSpPr>
          <p:cNvPr id="372" name="Google Shape;372;p6"/>
          <p:cNvCxnSpPr>
            <a:stCxn id="370" idx="4"/>
            <a:endCxn id="371" idx="2"/>
          </p:cNvCxnSpPr>
          <p:nvPr/>
        </p:nvCxnSpPr>
        <p:spPr>
          <a:xfrm>
            <a:off x="1383037" y="1381491"/>
            <a:ext cx="6062100" cy="2672400"/>
          </a:xfrm>
          <a:prstGeom prst="curvedConnector3">
            <a:avLst>
              <a:gd name="adj1" fmla="val 43715"/>
            </a:avLst>
          </a:prstGeom>
          <a:noFill/>
          <a:ln w="38100" cap="flat" cmpd="sng">
            <a:solidFill>
              <a:schemeClr val="dk1"/>
            </a:solidFill>
            <a:prstDash val="dash"/>
            <a:round/>
            <a:headEnd type="none" w="sm" len="sm"/>
            <a:tailEnd type="triangle" w="med" len="med"/>
          </a:ln>
        </p:spPr>
      </p:cxnSp>
      <p:pic>
        <p:nvPicPr>
          <p:cNvPr id="373" name="Google Shape;373;p6"/>
          <p:cNvPicPr preferRelativeResize="0"/>
          <p:nvPr/>
        </p:nvPicPr>
        <p:blipFill rotWithShape="1">
          <a:blip r:embed="rId4">
            <a:alphaModFix/>
          </a:blip>
          <a:srcRect/>
          <a:stretch/>
        </p:blipFill>
        <p:spPr>
          <a:xfrm>
            <a:off x="4200692" y="1733562"/>
            <a:ext cx="1219200" cy="1219200"/>
          </a:xfrm>
          <a:prstGeom prst="rect">
            <a:avLst/>
          </a:prstGeom>
          <a:noFill/>
          <a:ln>
            <a:noFill/>
          </a:ln>
        </p:spPr>
      </p:pic>
      <p:grpSp>
        <p:nvGrpSpPr>
          <p:cNvPr id="374" name="Google Shape;374;p6"/>
          <p:cNvGrpSpPr/>
          <p:nvPr/>
        </p:nvGrpSpPr>
        <p:grpSpPr>
          <a:xfrm>
            <a:off x="-98578" y="1484362"/>
            <a:ext cx="3217860" cy="2611008"/>
            <a:chOff x="-98578" y="1484362"/>
            <a:chExt cx="3217860" cy="2611008"/>
          </a:xfrm>
        </p:grpSpPr>
        <p:sp>
          <p:nvSpPr>
            <p:cNvPr id="375" name="Google Shape;375;p6"/>
            <p:cNvSpPr/>
            <p:nvPr/>
          </p:nvSpPr>
          <p:spPr>
            <a:xfrm rot="451578">
              <a:off x="35651" y="1667858"/>
              <a:ext cx="2949402" cy="2244017"/>
            </a:xfrm>
            <a:prstGeom prst="cloud">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6" name="Google Shape;376;p6"/>
            <p:cNvPicPr preferRelativeResize="0"/>
            <p:nvPr/>
          </p:nvPicPr>
          <p:blipFill rotWithShape="1">
            <a:blip r:embed="rId5">
              <a:alphaModFix/>
            </a:blip>
            <a:srcRect/>
            <a:stretch/>
          </p:blipFill>
          <p:spPr>
            <a:xfrm>
              <a:off x="1235552" y="1871712"/>
              <a:ext cx="351230" cy="511935"/>
            </a:xfrm>
            <a:prstGeom prst="rect">
              <a:avLst/>
            </a:prstGeom>
            <a:noFill/>
            <a:ln>
              <a:noFill/>
            </a:ln>
          </p:spPr>
        </p:pic>
        <p:pic>
          <p:nvPicPr>
            <p:cNvPr id="377" name="Google Shape;377;p6"/>
            <p:cNvPicPr preferRelativeResize="0"/>
            <p:nvPr/>
          </p:nvPicPr>
          <p:blipFill rotWithShape="1">
            <a:blip r:embed="rId6">
              <a:alphaModFix/>
            </a:blip>
            <a:srcRect/>
            <a:stretch/>
          </p:blipFill>
          <p:spPr>
            <a:xfrm>
              <a:off x="552688" y="2038742"/>
              <a:ext cx="555167" cy="511933"/>
            </a:xfrm>
            <a:prstGeom prst="rect">
              <a:avLst/>
            </a:prstGeom>
            <a:noFill/>
            <a:ln>
              <a:noFill/>
            </a:ln>
          </p:spPr>
        </p:pic>
        <p:pic>
          <p:nvPicPr>
            <p:cNvPr id="378" name="Google Shape;378;p6"/>
            <p:cNvPicPr preferRelativeResize="0"/>
            <p:nvPr/>
          </p:nvPicPr>
          <p:blipFill rotWithShape="1">
            <a:blip r:embed="rId7">
              <a:alphaModFix/>
            </a:blip>
            <a:srcRect/>
            <a:stretch/>
          </p:blipFill>
          <p:spPr>
            <a:xfrm>
              <a:off x="1266312" y="2920012"/>
              <a:ext cx="684436" cy="631135"/>
            </a:xfrm>
            <a:prstGeom prst="rect">
              <a:avLst/>
            </a:prstGeom>
            <a:noFill/>
            <a:ln>
              <a:noFill/>
            </a:ln>
          </p:spPr>
        </p:pic>
        <p:pic>
          <p:nvPicPr>
            <p:cNvPr id="379" name="Google Shape;379;p6"/>
            <p:cNvPicPr preferRelativeResize="0"/>
            <p:nvPr/>
          </p:nvPicPr>
          <p:blipFill rotWithShape="1">
            <a:blip r:embed="rId8">
              <a:alphaModFix/>
            </a:blip>
            <a:srcRect l="17701" t="10271" r="21421" b="7429"/>
            <a:stretch/>
          </p:blipFill>
          <p:spPr>
            <a:xfrm>
              <a:off x="2069595" y="2503882"/>
              <a:ext cx="512293" cy="638630"/>
            </a:xfrm>
            <a:prstGeom prst="rect">
              <a:avLst/>
            </a:prstGeom>
            <a:noFill/>
            <a:ln>
              <a:noFill/>
            </a:ln>
          </p:spPr>
        </p:pic>
        <p:pic>
          <p:nvPicPr>
            <p:cNvPr id="380" name="Google Shape;380;p6"/>
            <p:cNvPicPr preferRelativeResize="0"/>
            <p:nvPr/>
          </p:nvPicPr>
          <p:blipFill rotWithShape="1">
            <a:blip r:embed="rId9">
              <a:alphaModFix/>
            </a:blip>
            <a:srcRect/>
            <a:stretch/>
          </p:blipFill>
          <p:spPr>
            <a:xfrm>
              <a:off x="1815582" y="1981782"/>
              <a:ext cx="512293" cy="472398"/>
            </a:xfrm>
            <a:prstGeom prst="rect">
              <a:avLst/>
            </a:prstGeom>
            <a:noFill/>
            <a:ln>
              <a:noFill/>
            </a:ln>
          </p:spPr>
        </p:pic>
        <p:pic>
          <p:nvPicPr>
            <p:cNvPr id="381" name="Google Shape;381;p6"/>
            <p:cNvPicPr preferRelativeResize="0"/>
            <p:nvPr/>
          </p:nvPicPr>
          <p:blipFill rotWithShape="1">
            <a:blip r:embed="rId10">
              <a:alphaModFix/>
            </a:blip>
            <a:srcRect/>
            <a:stretch/>
          </p:blipFill>
          <p:spPr>
            <a:xfrm>
              <a:off x="499645" y="2830835"/>
              <a:ext cx="555169" cy="511935"/>
            </a:xfrm>
            <a:prstGeom prst="rect">
              <a:avLst/>
            </a:prstGeom>
            <a:noFill/>
            <a:ln>
              <a:noFill/>
            </a:ln>
          </p:spPr>
        </p:pic>
        <p:pic>
          <p:nvPicPr>
            <p:cNvPr id="382" name="Google Shape;382;p6"/>
            <p:cNvPicPr preferRelativeResize="0"/>
            <p:nvPr/>
          </p:nvPicPr>
          <p:blipFill rotWithShape="1">
            <a:blip r:embed="rId11">
              <a:alphaModFix/>
            </a:blip>
            <a:srcRect/>
            <a:stretch/>
          </p:blipFill>
          <p:spPr>
            <a:xfrm>
              <a:off x="1335662" y="2402563"/>
              <a:ext cx="541742" cy="498533"/>
            </a:xfrm>
            <a:prstGeom prst="rect">
              <a:avLst/>
            </a:prstGeom>
            <a:noFill/>
            <a:ln>
              <a:noFill/>
            </a:ln>
          </p:spPr>
        </p:pic>
      </p:grpSp>
      <p:pic>
        <p:nvPicPr>
          <p:cNvPr id="383" name="Google Shape;383;p6"/>
          <p:cNvPicPr preferRelativeResize="0"/>
          <p:nvPr/>
        </p:nvPicPr>
        <p:blipFill rotWithShape="1">
          <a:blip r:embed="rId12">
            <a:alphaModFix/>
          </a:blip>
          <a:srcRect/>
          <a:stretch/>
        </p:blipFill>
        <p:spPr>
          <a:xfrm>
            <a:off x="7245137" y="2604672"/>
            <a:ext cx="1177095" cy="11770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cxnSp>
        <p:nvCxnSpPr>
          <p:cNvPr id="388" name="Google Shape;388;p7"/>
          <p:cNvCxnSpPr>
            <a:stCxn id="389" idx="2"/>
            <a:endCxn id="390" idx="1"/>
          </p:cNvCxnSpPr>
          <p:nvPr/>
        </p:nvCxnSpPr>
        <p:spPr>
          <a:xfrm rot="-5400000" flipH="1">
            <a:off x="2640790" y="2975878"/>
            <a:ext cx="988200" cy="1167900"/>
          </a:xfrm>
          <a:prstGeom prst="bentConnector2">
            <a:avLst/>
          </a:prstGeom>
          <a:noFill/>
          <a:ln w="38100" cap="flat" cmpd="sng">
            <a:solidFill>
              <a:schemeClr val="dk1"/>
            </a:solidFill>
            <a:prstDash val="solid"/>
            <a:round/>
            <a:headEnd type="none" w="sm" len="sm"/>
            <a:tailEnd type="triangle" w="med" len="med"/>
          </a:ln>
        </p:spPr>
      </p:cxnSp>
      <p:cxnSp>
        <p:nvCxnSpPr>
          <p:cNvPr id="391" name="Google Shape;391;p7"/>
          <p:cNvCxnSpPr>
            <a:stCxn id="392" idx="3"/>
            <a:endCxn id="393" idx="0"/>
          </p:cNvCxnSpPr>
          <p:nvPr/>
        </p:nvCxnSpPr>
        <p:spPr>
          <a:xfrm>
            <a:off x="3246167" y="1381491"/>
            <a:ext cx="3030900" cy="988200"/>
          </a:xfrm>
          <a:prstGeom prst="bentConnector2">
            <a:avLst/>
          </a:prstGeom>
          <a:noFill/>
          <a:ln w="38100" cap="flat" cmpd="sng">
            <a:solidFill>
              <a:schemeClr val="dk1"/>
            </a:solidFill>
            <a:prstDash val="solid"/>
            <a:round/>
            <a:headEnd type="none" w="sm" len="sm"/>
            <a:tailEnd type="triangle" w="med" len="med"/>
          </a:ln>
        </p:spPr>
      </p:cxnSp>
      <p:sp>
        <p:nvSpPr>
          <p:cNvPr id="394" name="Google Shape;39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395" name="Google Shape;395;p7"/>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a:latin typeface="Maven Pro Medium"/>
                <a:ea typeface="Maven Pro Medium"/>
                <a:cs typeface="Maven Pro Medium"/>
                <a:sym typeface="Maven Pro Medium"/>
              </a:rPr>
              <a:t>FAIRification workflow</a:t>
            </a:r>
            <a:endParaRPr>
              <a:latin typeface="Maven Pro Medium"/>
              <a:ea typeface="Maven Pro Medium"/>
              <a:cs typeface="Maven Pro Medium"/>
              <a:sym typeface="Maven Pro Medium"/>
            </a:endParaRPr>
          </a:p>
        </p:txBody>
      </p:sp>
      <p:pic>
        <p:nvPicPr>
          <p:cNvPr id="396" name="Google Shape;396;p7"/>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397" name="Google Shape;397;p7"/>
          <p:cNvSpPr/>
          <p:nvPr/>
        </p:nvSpPr>
        <p:spPr>
          <a:xfrm>
            <a:off x="604103" y="1095142"/>
            <a:ext cx="778934" cy="572699"/>
          </a:xfrm>
          <a:prstGeom prst="flowChartMagneticDisk">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0" u="none" strike="noStrike" cap="none">
                <a:solidFill>
                  <a:schemeClr val="lt1"/>
                </a:solidFill>
                <a:latin typeface="Abel"/>
                <a:ea typeface="Abel"/>
                <a:cs typeface="Abel"/>
                <a:sym typeface="Abel"/>
              </a:rPr>
              <a:t>RAW</a:t>
            </a:r>
            <a:endParaRPr/>
          </a:p>
        </p:txBody>
      </p:sp>
      <p:sp>
        <p:nvSpPr>
          <p:cNvPr id="398" name="Google Shape;398;p7"/>
          <p:cNvSpPr/>
          <p:nvPr/>
        </p:nvSpPr>
        <p:spPr>
          <a:xfrm>
            <a:off x="7445104" y="3767667"/>
            <a:ext cx="778934" cy="572700"/>
          </a:xfrm>
          <a:prstGeom prst="flowChartMagneticDisk">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0" u="none" strike="noStrike" cap="none">
                <a:solidFill>
                  <a:schemeClr val="lt1"/>
                </a:solidFill>
                <a:latin typeface="Abel"/>
                <a:ea typeface="Abel"/>
                <a:cs typeface="Abel"/>
                <a:sym typeface="Abel"/>
              </a:rPr>
              <a:t>FAIR</a:t>
            </a:r>
            <a:endParaRPr sz="1400" b="1" i="0" u="none" strike="noStrike" cap="none">
              <a:solidFill>
                <a:schemeClr val="lt1"/>
              </a:solidFill>
              <a:latin typeface="Abel"/>
              <a:ea typeface="Abel"/>
              <a:cs typeface="Abel"/>
              <a:sym typeface="Abel"/>
            </a:endParaRPr>
          </a:p>
        </p:txBody>
      </p:sp>
      <p:sp>
        <p:nvSpPr>
          <p:cNvPr id="399" name="Google Shape;399;p7"/>
          <p:cNvSpPr/>
          <p:nvPr/>
        </p:nvSpPr>
        <p:spPr>
          <a:xfrm>
            <a:off x="3718843" y="2369777"/>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Make data linkable</a:t>
            </a:r>
            <a:endParaRPr sz="1600" b="0" i="0" u="none" strike="noStrike" cap="none">
              <a:solidFill>
                <a:schemeClr val="lt1"/>
              </a:solidFill>
              <a:latin typeface="Abel"/>
              <a:ea typeface="Abel"/>
              <a:cs typeface="Abel"/>
              <a:sym typeface="Abel"/>
            </a:endParaRPr>
          </a:p>
        </p:txBody>
      </p:sp>
      <p:sp>
        <p:nvSpPr>
          <p:cNvPr id="390" name="Google Shape;390;p7"/>
          <p:cNvSpPr/>
          <p:nvPr/>
        </p:nvSpPr>
        <p:spPr>
          <a:xfrm>
            <a:off x="3718843" y="3706042"/>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Metadata aggregation</a:t>
            </a:r>
            <a:endParaRPr sz="1600" b="0" i="0" u="none" strike="noStrike" cap="none">
              <a:solidFill>
                <a:schemeClr val="lt1"/>
              </a:solidFill>
              <a:latin typeface="Abel"/>
              <a:ea typeface="Abel"/>
              <a:cs typeface="Abel"/>
              <a:sym typeface="Abel"/>
            </a:endParaRPr>
          </a:p>
        </p:txBody>
      </p:sp>
      <p:sp>
        <p:nvSpPr>
          <p:cNvPr id="400" name="Google Shape;400;p7"/>
          <p:cNvSpPr/>
          <p:nvPr/>
        </p:nvSpPr>
        <p:spPr>
          <a:xfrm>
            <a:off x="3718843" y="1033516"/>
            <a:ext cx="1390454" cy="695951"/>
          </a:xfrm>
          <a:prstGeom prst="roundRect">
            <a:avLst>
              <a:gd name="adj" fmla="val 16667"/>
            </a:avLst>
          </a:prstGeom>
          <a:solidFill>
            <a:srgbClr val="70B43D"/>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Curation and validation</a:t>
            </a:r>
            <a:endParaRPr sz="1600" b="0" i="0" u="none" strike="noStrike" cap="none">
              <a:solidFill>
                <a:schemeClr val="lt1"/>
              </a:solidFill>
              <a:latin typeface="Abel"/>
              <a:ea typeface="Abel"/>
              <a:cs typeface="Abel"/>
              <a:sym typeface="Abel"/>
            </a:endParaRPr>
          </a:p>
        </p:txBody>
      </p:sp>
      <p:sp>
        <p:nvSpPr>
          <p:cNvPr id="393" name="Google Shape;393;p7"/>
          <p:cNvSpPr/>
          <p:nvPr/>
        </p:nvSpPr>
        <p:spPr>
          <a:xfrm>
            <a:off x="5581973" y="2369778"/>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Semantic modeling</a:t>
            </a:r>
            <a:endParaRPr sz="1600" b="0" i="0" u="none" strike="noStrike" cap="none">
              <a:solidFill>
                <a:schemeClr val="lt1"/>
              </a:solidFill>
              <a:latin typeface="Abel"/>
              <a:ea typeface="Abel"/>
              <a:cs typeface="Abel"/>
              <a:sym typeface="Abel"/>
            </a:endParaRPr>
          </a:p>
        </p:txBody>
      </p:sp>
      <p:sp>
        <p:nvSpPr>
          <p:cNvPr id="401" name="Google Shape;401;p7"/>
          <p:cNvSpPr/>
          <p:nvPr/>
        </p:nvSpPr>
        <p:spPr>
          <a:xfrm>
            <a:off x="5581973" y="3706041"/>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Archiving</a:t>
            </a:r>
            <a:endParaRPr sz="1600" b="0" i="0" u="none" strike="noStrike" cap="none">
              <a:solidFill>
                <a:schemeClr val="lt1"/>
              </a:solidFill>
              <a:latin typeface="Abel"/>
              <a:ea typeface="Abel"/>
              <a:cs typeface="Abel"/>
              <a:sym typeface="Abel"/>
            </a:endParaRPr>
          </a:p>
        </p:txBody>
      </p:sp>
      <p:sp>
        <p:nvSpPr>
          <p:cNvPr id="402" name="Google Shape;402;p7"/>
          <p:cNvSpPr/>
          <p:nvPr/>
        </p:nvSpPr>
        <p:spPr>
          <a:xfrm>
            <a:off x="5581973" y="1033515"/>
            <a:ext cx="1390454" cy="695951"/>
          </a:xfrm>
          <a:prstGeom prst="roundRect">
            <a:avLst>
              <a:gd name="adj" fmla="val 16667"/>
            </a:avLst>
          </a:prstGeom>
          <a:solidFill>
            <a:srgbClr val="70B43D"/>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Anonymisation</a:t>
            </a:r>
            <a:endParaRPr sz="1600" b="0" i="0" u="none" strike="noStrike" cap="none">
              <a:solidFill>
                <a:schemeClr val="lt1"/>
              </a:solidFill>
              <a:latin typeface="Abel"/>
              <a:ea typeface="Abel"/>
              <a:cs typeface="Abel"/>
              <a:sym typeface="Abel"/>
            </a:endParaRPr>
          </a:p>
        </p:txBody>
      </p:sp>
      <p:sp>
        <p:nvSpPr>
          <p:cNvPr id="392" name="Google Shape;392;p7"/>
          <p:cNvSpPr/>
          <p:nvPr/>
        </p:nvSpPr>
        <p:spPr>
          <a:xfrm>
            <a:off x="1855713" y="1033515"/>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Raw data analysis</a:t>
            </a:r>
            <a:endParaRPr sz="1600" b="0" i="0" u="none" strike="noStrike" cap="none">
              <a:solidFill>
                <a:schemeClr val="lt1"/>
              </a:solidFill>
              <a:latin typeface="Abel"/>
              <a:ea typeface="Abel"/>
              <a:cs typeface="Abel"/>
              <a:sym typeface="Abel"/>
            </a:endParaRPr>
          </a:p>
        </p:txBody>
      </p:sp>
      <p:sp>
        <p:nvSpPr>
          <p:cNvPr id="389" name="Google Shape;389;p7"/>
          <p:cNvSpPr/>
          <p:nvPr/>
        </p:nvSpPr>
        <p:spPr>
          <a:xfrm>
            <a:off x="1855713" y="2369777"/>
            <a:ext cx="1390454" cy="695951"/>
          </a:xfrm>
          <a:prstGeom prst="roundRect">
            <a:avLst>
              <a:gd name="adj" fmla="val 16667"/>
            </a:avLst>
          </a:prstGeom>
          <a:solidFill>
            <a:srgbClr val="009FE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License attribution</a:t>
            </a:r>
            <a:endParaRPr sz="1600" b="0" i="0" u="none" strike="noStrike" cap="none">
              <a:solidFill>
                <a:schemeClr val="lt1"/>
              </a:solidFill>
              <a:latin typeface="Abel"/>
              <a:ea typeface="Abel"/>
              <a:cs typeface="Abel"/>
              <a:sym typeface="Abel"/>
            </a:endParaRPr>
          </a:p>
        </p:txBody>
      </p:sp>
      <p:sp>
        <p:nvSpPr>
          <p:cNvPr id="403" name="Google Shape;403;p7"/>
          <p:cNvSpPr/>
          <p:nvPr/>
        </p:nvSpPr>
        <p:spPr>
          <a:xfrm>
            <a:off x="1855713" y="3706041"/>
            <a:ext cx="1390454" cy="695951"/>
          </a:xfrm>
          <a:prstGeom prst="roundRect">
            <a:avLst>
              <a:gd name="adj" fmla="val 16667"/>
            </a:avLst>
          </a:prstGeom>
          <a:solidFill>
            <a:srgbClr val="70B43D"/>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Abel"/>
                <a:ea typeface="Abel"/>
                <a:cs typeface="Abel"/>
                <a:sym typeface="Abel"/>
              </a:rPr>
              <a:t>Data versioning</a:t>
            </a:r>
            <a:endParaRPr sz="1600" b="0" i="0" u="none" strike="noStrike" cap="none">
              <a:solidFill>
                <a:schemeClr val="lt1"/>
              </a:solidFill>
              <a:latin typeface="Abel"/>
              <a:ea typeface="Abel"/>
              <a:cs typeface="Abel"/>
              <a:sym typeface="Abel"/>
            </a:endParaRPr>
          </a:p>
        </p:txBody>
      </p:sp>
      <p:cxnSp>
        <p:nvCxnSpPr>
          <p:cNvPr id="404" name="Google Shape;404;p7"/>
          <p:cNvCxnSpPr>
            <a:stCxn id="397" idx="4"/>
            <a:endCxn id="392" idx="1"/>
          </p:cNvCxnSpPr>
          <p:nvPr/>
        </p:nvCxnSpPr>
        <p:spPr>
          <a:xfrm>
            <a:off x="1383037" y="1381491"/>
            <a:ext cx="472800" cy="0"/>
          </a:xfrm>
          <a:prstGeom prst="straightConnector1">
            <a:avLst/>
          </a:prstGeom>
          <a:noFill/>
          <a:ln w="38100" cap="flat" cmpd="sng">
            <a:solidFill>
              <a:schemeClr val="dk1"/>
            </a:solidFill>
            <a:prstDash val="solid"/>
            <a:round/>
            <a:headEnd type="none" w="sm" len="sm"/>
            <a:tailEnd type="triangle" w="med" len="med"/>
          </a:ln>
        </p:spPr>
      </p:cxnSp>
      <p:cxnSp>
        <p:nvCxnSpPr>
          <p:cNvPr id="405" name="Google Shape;405;p7"/>
          <p:cNvCxnSpPr>
            <a:stCxn id="390" idx="3"/>
            <a:endCxn id="401" idx="1"/>
          </p:cNvCxnSpPr>
          <p:nvPr/>
        </p:nvCxnSpPr>
        <p:spPr>
          <a:xfrm>
            <a:off x="5109297" y="4054018"/>
            <a:ext cx="472800" cy="0"/>
          </a:xfrm>
          <a:prstGeom prst="straightConnector1">
            <a:avLst/>
          </a:prstGeom>
          <a:noFill/>
          <a:ln w="38100" cap="flat" cmpd="sng">
            <a:solidFill>
              <a:schemeClr val="dk1"/>
            </a:solidFill>
            <a:prstDash val="solid"/>
            <a:round/>
            <a:headEnd type="none" w="sm" len="sm"/>
            <a:tailEnd type="triangle" w="med" len="med"/>
          </a:ln>
        </p:spPr>
      </p:cxnSp>
      <p:cxnSp>
        <p:nvCxnSpPr>
          <p:cNvPr id="406" name="Google Shape;406;p7"/>
          <p:cNvCxnSpPr>
            <a:stCxn id="401" idx="3"/>
            <a:endCxn id="398" idx="2"/>
          </p:cNvCxnSpPr>
          <p:nvPr/>
        </p:nvCxnSpPr>
        <p:spPr>
          <a:xfrm>
            <a:off x="6972427" y="4054017"/>
            <a:ext cx="472800" cy="0"/>
          </a:xfrm>
          <a:prstGeom prst="straightConnector1">
            <a:avLst/>
          </a:prstGeom>
          <a:noFill/>
          <a:ln w="38100" cap="flat" cmpd="sng">
            <a:solidFill>
              <a:schemeClr val="dk1"/>
            </a:solidFill>
            <a:prstDash val="solid"/>
            <a:round/>
            <a:headEnd type="none" w="sm" len="sm"/>
            <a:tailEnd type="triangle" w="med" len="med"/>
          </a:ln>
        </p:spPr>
      </p:cxnSp>
      <p:cxnSp>
        <p:nvCxnSpPr>
          <p:cNvPr id="407" name="Google Shape;407;p7"/>
          <p:cNvCxnSpPr>
            <a:stCxn id="393" idx="1"/>
            <a:endCxn id="399" idx="3"/>
          </p:cNvCxnSpPr>
          <p:nvPr/>
        </p:nvCxnSpPr>
        <p:spPr>
          <a:xfrm rot="10800000">
            <a:off x="5109173" y="2717753"/>
            <a:ext cx="472800" cy="0"/>
          </a:xfrm>
          <a:prstGeom prst="straightConnector1">
            <a:avLst/>
          </a:prstGeom>
          <a:noFill/>
          <a:ln w="38100" cap="flat" cmpd="sng">
            <a:solidFill>
              <a:schemeClr val="dk1"/>
            </a:solidFill>
            <a:prstDash val="solid"/>
            <a:round/>
            <a:headEnd type="none" w="sm" len="sm"/>
            <a:tailEnd type="triangle" w="med" len="med"/>
          </a:ln>
        </p:spPr>
      </p:cxnSp>
      <p:cxnSp>
        <p:nvCxnSpPr>
          <p:cNvPr id="408" name="Google Shape;408;p7"/>
          <p:cNvCxnSpPr>
            <a:stCxn id="399" idx="1"/>
            <a:endCxn id="389" idx="3"/>
          </p:cNvCxnSpPr>
          <p:nvPr/>
        </p:nvCxnSpPr>
        <p:spPr>
          <a:xfrm rot="10800000">
            <a:off x="3246043" y="2717752"/>
            <a:ext cx="472800" cy="0"/>
          </a:xfrm>
          <a:prstGeom prst="straightConnector1">
            <a:avLst/>
          </a:prstGeom>
          <a:noFill/>
          <a:ln w="38100" cap="flat" cmpd="sng">
            <a:solidFill>
              <a:schemeClr val="dk1"/>
            </a:solidFill>
            <a:prstDash val="solid"/>
            <a:round/>
            <a:headEnd type="none" w="sm" len="sm"/>
            <a:tailEnd type="triangle" w="med" len="med"/>
          </a:ln>
        </p:spPr>
      </p:cxnSp>
      <p:pic>
        <p:nvPicPr>
          <p:cNvPr id="409" name="Google Shape;409;p7"/>
          <p:cNvPicPr preferRelativeResize="0"/>
          <p:nvPr/>
        </p:nvPicPr>
        <p:blipFill rotWithShape="1">
          <a:blip r:embed="rId4">
            <a:alphaModFix/>
          </a:blip>
          <a:srcRect/>
          <a:stretch/>
        </p:blipFill>
        <p:spPr>
          <a:xfrm rot="28">
            <a:off x="311694" y="3138599"/>
            <a:ext cx="1773660" cy="4945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par>
                                <p:cTn id="8" presetID="10" presetClass="entr" presetSubtype="0" fill="hold" nodeType="withEffect">
                                  <p:stCondLst>
                                    <p:cond delay="0"/>
                                  </p:stCondLst>
                                  <p:childTnLst>
                                    <p:set>
                                      <p:cBhvr>
                                        <p:cTn id="9" dur="1" fill="hold">
                                          <p:stCondLst>
                                            <p:cond delay="0"/>
                                          </p:stCondLst>
                                        </p:cTn>
                                        <p:tgtEl>
                                          <p:spTgt spid="392"/>
                                        </p:tgtEl>
                                        <p:attrNameLst>
                                          <p:attrName>style.visibility</p:attrName>
                                        </p:attrNameLst>
                                      </p:cBhvr>
                                      <p:to>
                                        <p:strVal val="visible"/>
                                      </p:to>
                                    </p:set>
                                    <p:animEffect transition="in" filter="fade">
                                      <p:cBhvr>
                                        <p:cTn id="10" dur="500"/>
                                        <p:tgtEl>
                                          <p:spTgt spid="392"/>
                                        </p:tgtEl>
                                      </p:cBhvr>
                                    </p:animEffect>
                                  </p:childTnLst>
                                </p:cTn>
                              </p:par>
                              <p:par>
                                <p:cTn id="11" presetID="10" presetClass="entr" presetSubtype="0" fill="hold" nodeType="withEffect">
                                  <p:stCondLst>
                                    <p:cond delay="0"/>
                                  </p:stCondLst>
                                  <p:childTnLst>
                                    <p:set>
                                      <p:cBhvr>
                                        <p:cTn id="12" dur="1" fill="hold">
                                          <p:stCondLst>
                                            <p:cond delay="0"/>
                                          </p:stCondLst>
                                        </p:cTn>
                                        <p:tgtEl>
                                          <p:spTgt spid="391"/>
                                        </p:tgtEl>
                                        <p:attrNameLst>
                                          <p:attrName>style.visibility</p:attrName>
                                        </p:attrNameLst>
                                      </p:cBhvr>
                                      <p:to>
                                        <p:strVal val="visible"/>
                                      </p:to>
                                    </p:set>
                                    <p:animEffect transition="in" filter="fade">
                                      <p:cBhvr>
                                        <p:cTn id="13" dur="500"/>
                                        <p:tgtEl>
                                          <p:spTgt spid="391"/>
                                        </p:tgtEl>
                                      </p:cBhvr>
                                    </p:animEffect>
                                  </p:childTnLst>
                                </p:cTn>
                              </p:par>
                              <p:par>
                                <p:cTn id="14" presetID="10" presetClass="entr" presetSubtype="0" fill="hold" nodeType="withEffect">
                                  <p:stCondLst>
                                    <p:cond delay="0"/>
                                  </p:stCondLst>
                                  <p:childTnLst>
                                    <p:set>
                                      <p:cBhvr>
                                        <p:cTn id="15" dur="1" fill="hold">
                                          <p:stCondLst>
                                            <p:cond delay="0"/>
                                          </p:stCondLst>
                                        </p:cTn>
                                        <p:tgtEl>
                                          <p:spTgt spid="393"/>
                                        </p:tgtEl>
                                        <p:attrNameLst>
                                          <p:attrName>style.visibility</p:attrName>
                                        </p:attrNameLst>
                                      </p:cBhvr>
                                      <p:to>
                                        <p:strVal val="visible"/>
                                      </p:to>
                                    </p:set>
                                    <p:animEffect transition="in" filter="fade">
                                      <p:cBhvr>
                                        <p:cTn id="16" dur="500"/>
                                        <p:tgtEl>
                                          <p:spTgt spid="393"/>
                                        </p:tgtEl>
                                      </p:cBhvr>
                                    </p:animEffect>
                                  </p:childTnLst>
                                </p:cTn>
                              </p:par>
                              <p:par>
                                <p:cTn id="17" presetID="10" presetClass="entr" presetSubtype="0" fill="hold" nodeType="withEffect">
                                  <p:stCondLst>
                                    <p:cond delay="0"/>
                                  </p:stCondLst>
                                  <p:childTnLst>
                                    <p:set>
                                      <p:cBhvr>
                                        <p:cTn id="18" dur="1" fill="hold">
                                          <p:stCondLst>
                                            <p:cond delay="0"/>
                                          </p:stCondLst>
                                        </p:cTn>
                                        <p:tgtEl>
                                          <p:spTgt spid="407"/>
                                        </p:tgtEl>
                                        <p:attrNameLst>
                                          <p:attrName>style.visibility</p:attrName>
                                        </p:attrNameLst>
                                      </p:cBhvr>
                                      <p:to>
                                        <p:strVal val="visible"/>
                                      </p:to>
                                    </p:set>
                                    <p:animEffect transition="in" filter="fade">
                                      <p:cBhvr>
                                        <p:cTn id="19" dur="500"/>
                                        <p:tgtEl>
                                          <p:spTgt spid="407"/>
                                        </p:tgtEl>
                                      </p:cBhvr>
                                    </p:animEffect>
                                  </p:childTnLst>
                                </p:cTn>
                              </p:par>
                              <p:par>
                                <p:cTn id="20" presetID="10" presetClass="entr" presetSubtype="0" fill="hold" nodeType="withEffect">
                                  <p:stCondLst>
                                    <p:cond delay="0"/>
                                  </p:stCondLst>
                                  <p:childTnLst>
                                    <p:set>
                                      <p:cBhvr>
                                        <p:cTn id="21" dur="1" fill="hold">
                                          <p:stCondLst>
                                            <p:cond delay="0"/>
                                          </p:stCondLst>
                                        </p:cTn>
                                        <p:tgtEl>
                                          <p:spTgt spid="399"/>
                                        </p:tgtEl>
                                        <p:attrNameLst>
                                          <p:attrName>style.visibility</p:attrName>
                                        </p:attrNameLst>
                                      </p:cBhvr>
                                      <p:to>
                                        <p:strVal val="visible"/>
                                      </p:to>
                                    </p:set>
                                    <p:animEffect transition="in" filter="fade">
                                      <p:cBhvr>
                                        <p:cTn id="22" dur="500"/>
                                        <p:tgtEl>
                                          <p:spTgt spid="399"/>
                                        </p:tgtEl>
                                      </p:cBhvr>
                                    </p:animEffect>
                                  </p:childTnLst>
                                </p:cTn>
                              </p:par>
                              <p:par>
                                <p:cTn id="23" presetID="10" presetClass="entr" presetSubtype="0" fill="hold" nodeType="withEffect">
                                  <p:stCondLst>
                                    <p:cond delay="0"/>
                                  </p:stCondLst>
                                  <p:childTnLst>
                                    <p:set>
                                      <p:cBhvr>
                                        <p:cTn id="24" dur="1" fill="hold">
                                          <p:stCondLst>
                                            <p:cond delay="0"/>
                                          </p:stCondLst>
                                        </p:cTn>
                                        <p:tgtEl>
                                          <p:spTgt spid="408"/>
                                        </p:tgtEl>
                                        <p:attrNameLst>
                                          <p:attrName>style.visibility</p:attrName>
                                        </p:attrNameLst>
                                      </p:cBhvr>
                                      <p:to>
                                        <p:strVal val="visible"/>
                                      </p:to>
                                    </p:set>
                                    <p:animEffect transition="in" filter="fade">
                                      <p:cBhvr>
                                        <p:cTn id="25" dur="500"/>
                                        <p:tgtEl>
                                          <p:spTgt spid="408"/>
                                        </p:tgtEl>
                                      </p:cBhvr>
                                    </p:animEffect>
                                  </p:childTnLst>
                                </p:cTn>
                              </p:par>
                              <p:par>
                                <p:cTn id="26" presetID="10" presetClass="entr" presetSubtype="0" fill="hold" nodeType="withEffect">
                                  <p:stCondLst>
                                    <p:cond delay="0"/>
                                  </p:stCondLst>
                                  <p:childTnLst>
                                    <p:set>
                                      <p:cBhvr>
                                        <p:cTn id="27" dur="1" fill="hold">
                                          <p:stCondLst>
                                            <p:cond delay="0"/>
                                          </p:stCondLst>
                                        </p:cTn>
                                        <p:tgtEl>
                                          <p:spTgt spid="389"/>
                                        </p:tgtEl>
                                        <p:attrNameLst>
                                          <p:attrName>style.visibility</p:attrName>
                                        </p:attrNameLst>
                                      </p:cBhvr>
                                      <p:to>
                                        <p:strVal val="visible"/>
                                      </p:to>
                                    </p:set>
                                    <p:animEffect transition="in" filter="fade">
                                      <p:cBhvr>
                                        <p:cTn id="28" dur="500"/>
                                        <p:tgtEl>
                                          <p:spTgt spid="389"/>
                                        </p:tgtEl>
                                      </p:cBhvr>
                                    </p:animEffect>
                                  </p:childTnLst>
                                </p:cTn>
                              </p:par>
                              <p:par>
                                <p:cTn id="29" presetID="10" presetClass="entr" presetSubtype="0" fill="hold" nodeType="withEffect">
                                  <p:stCondLst>
                                    <p:cond delay="0"/>
                                  </p:stCondLst>
                                  <p:childTnLst>
                                    <p:set>
                                      <p:cBhvr>
                                        <p:cTn id="30" dur="1" fill="hold">
                                          <p:stCondLst>
                                            <p:cond delay="0"/>
                                          </p:stCondLst>
                                        </p:cTn>
                                        <p:tgtEl>
                                          <p:spTgt spid="388"/>
                                        </p:tgtEl>
                                        <p:attrNameLst>
                                          <p:attrName>style.visibility</p:attrName>
                                        </p:attrNameLst>
                                      </p:cBhvr>
                                      <p:to>
                                        <p:strVal val="visible"/>
                                      </p:to>
                                    </p:set>
                                    <p:animEffect transition="in" filter="fade">
                                      <p:cBhvr>
                                        <p:cTn id="31" dur="500"/>
                                        <p:tgtEl>
                                          <p:spTgt spid="388"/>
                                        </p:tgtEl>
                                      </p:cBhvr>
                                    </p:animEffect>
                                  </p:childTnLst>
                                </p:cTn>
                              </p:par>
                              <p:par>
                                <p:cTn id="32" presetID="10" presetClass="entr" presetSubtype="0" fill="hold" nodeType="withEffect">
                                  <p:stCondLst>
                                    <p:cond delay="0"/>
                                  </p:stCondLst>
                                  <p:childTnLst>
                                    <p:set>
                                      <p:cBhvr>
                                        <p:cTn id="33" dur="1" fill="hold">
                                          <p:stCondLst>
                                            <p:cond delay="0"/>
                                          </p:stCondLst>
                                        </p:cTn>
                                        <p:tgtEl>
                                          <p:spTgt spid="390"/>
                                        </p:tgtEl>
                                        <p:attrNameLst>
                                          <p:attrName>style.visibility</p:attrName>
                                        </p:attrNameLst>
                                      </p:cBhvr>
                                      <p:to>
                                        <p:strVal val="visible"/>
                                      </p:to>
                                    </p:set>
                                    <p:animEffect transition="in" filter="fade">
                                      <p:cBhvr>
                                        <p:cTn id="34" dur="500"/>
                                        <p:tgtEl>
                                          <p:spTgt spid="390"/>
                                        </p:tgtEl>
                                      </p:cBhvr>
                                    </p:animEffect>
                                  </p:childTnLst>
                                </p:cTn>
                              </p:par>
                              <p:par>
                                <p:cTn id="35" presetID="10" presetClass="entr" presetSubtype="0" fill="hold" nodeType="withEffect">
                                  <p:stCondLst>
                                    <p:cond delay="0"/>
                                  </p:stCondLst>
                                  <p:childTnLst>
                                    <p:set>
                                      <p:cBhvr>
                                        <p:cTn id="36" dur="1" fill="hold">
                                          <p:stCondLst>
                                            <p:cond delay="0"/>
                                          </p:stCondLst>
                                        </p:cTn>
                                        <p:tgtEl>
                                          <p:spTgt spid="405"/>
                                        </p:tgtEl>
                                        <p:attrNameLst>
                                          <p:attrName>style.visibility</p:attrName>
                                        </p:attrNameLst>
                                      </p:cBhvr>
                                      <p:to>
                                        <p:strVal val="visible"/>
                                      </p:to>
                                    </p:set>
                                    <p:animEffect transition="in" filter="fade">
                                      <p:cBhvr>
                                        <p:cTn id="37" dur="500"/>
                                        <p:tgtEl>
                                          <p:spTgt spid="405"/>
                                        </p:tgtEl>
                                      </p:cBhvr>
                                    </p:animEffect>
                                  </p:childTnLst>
                                </p:cTn>
                              </p:par>
                              <p:par>
                                <p:cTn id="38" presetID="10" presetClass="entr" presetSubtype="0" fill="hold" nodeType="withEffect">
                                  <p:stCondLst>
                                    <p:cond delay="0"/>
                                  </p:stCondLst>
                                  <p:childTnLst>
                                    <p:set>
                                      <p:cBhvr>
                                        <p:cTn id="39" dur="1" fill="hold">
                                          <p:stCondLst>
                                            <p:cond delay="0"/>
                                          </p:stCondLst>
                                        </p:cTn>
                                        <p:tgtEl>
                                          <p:spTgt spid="401"/>
                                        </p:tgtEl>
                                        <p:attrNameLst>
                                          <p:attrName>style.visibility</p:attrName>
                                        </p:attrNameLst>
                                      </p:cBhvr>
                                      <p:to>
                                        <p:strVal val="visible"/>
                                      </p:to>
                                    </p:set>
                                    <p:animEffect transition="in" filter="fade">
                                      <p:cBhvr>
                                        <p:cTn id="40" dur="500"/>
                                        <p:tgtEl>
                                          <p:spTgt spid="401"/>
                                        </p:tgtEl>
                                      </p:cBhvr>
                                    </p:animEffect>
                                  </p:childTnLst>
                                </p:cTn>
                              </p:par>
                              <p:par>
                                <p:cTn id="41" presetID="10" presetClass="entr" presetSubtype="0" fill="hold" nodeType="withEffect">
                                  <p:stCondLst>
                                    <p:cond delay="0"/>
                                  </p:stCondLst>
                                  <p:childTnLst>
                                    <p:set>
                                      <p:cBhvr>
                                        <p:cTn id="42" dur="1" fill="hold">
                                          <p:stCondLst>
                                            <p:cond delay="0"/>
                                          </p:stCondLst>
                                        </p:cTn>
                                        <p:tgtEl>
                                          <p:spTgt spid="406"/>
                                        </p:tgtEl>
                                        <p:attrNameLst>
                                          <p:attrName>style.visibility</p:attrName>
                                        </p:attrNameLst>
                                      </p:cBhvr>
                                      <p:to>
                                        <p:strVal val="visible"/>
                                      </p:to>
                                    </p:set>
                                    <p:animEffect transition="in" filter="fade">
                                      <p:cBhvr>
                                        <p:cTn id="43" dur="500"/>
                                        <p:tgtEl>
                                          <p:spTgt spid="406"/>
                                        </p:tgtEl>
                                      </p:cBhvr>
                                    </p:animEffect>
                                  </p:childTnLst>
                                </p:cTn>
                              </p:par>
                              <p:par>
                                <p:cTn id="44" presetID="10" presetClass="entr" presetSubtype="0" fill="hold" nodeType="withEffect">
                                  <p:stCondLst>
                                    <p:cond delay="0"/>
                                  </p:stCondLst>
                                  <p:childTnLst>
                                    <p:set>
                                      <p:cBhvr>
                                        <p:cTn id="45" dur="1" fill="hold">
                                          <p:stCondLst>
                                            <p:cond delay="0"/>
                                          </p:stCondLst>
                                        </p:cTn>
                                        <p:tgtEl>
                                          <p:spTgt spid="409"/>
                                        </p:tgtEl>
                                        <p:attrNameLst>
                                          <p:attrName>style.visibility</p:attrName>
                                        </p:attrNameLst>
                                      </p:cBhvr>
                                      <p:to>
                                        <p:strVal val="visible"/>
                                      </p:to>
                                    </p:set>
                                    <p:animEffect transition="in" filter="fade">
                                      <p:cBhvr>
                                        <p:cTn id="46" dur="500"/>
                                        <p:tgtEl>
                                          <p:spTgt spid="40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400"/>
                                        </p:tgtEl>
                                        <p:attrNameLst>
                                          <p:attrName>style.visibility</p:attrName>
                                        </p:attrNameLst>
                                      </p:cBhvr>
                                      <p:to>
                                        <p:strVal val="visible"/>
                                      </p:to>
                                    </p:set>
                                    <p:anim calcmode="lin" valueType="num">
                                      <p:cBhvr additive="base">
                                        <p:cTn id="51" dur="500"/>
                                        <p:tgtEl>
                                          <p:spTgt spid="400"/>
                                        </p:tgtEl>
                                        <p:attrNameLst>
                                          <p:attrName>ppt_x</p:attrName>
                                        </p:attrNameLst>
                                      </p:cBhvr>
                                      <p:tavLst>
                                        <p:tav tm="0">
                                          <p:val>
                                            <p:strVal val="#ppt_x+1"/>
                                          </p:val>
                                        </p:tav>
                                        <p:tav tm="100000">
                                          <p:val>
                                            <p:strVal val="#ppt_x"/>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402"/>
                                        </p:tgtEl>
                                        <p:attrNameLst>
                                          <p:attrName>style.visibility</p:attrName>
                                        </p:attrNameLst>
                                      </p:cBhvr>
                                      <p:to>
                                        <p:strVal val="visible"/>
                                      </p:to>
                                    </p:set>
                                    <p:anim calcmode="lin" valueType="num">
                                      <p:cBhvr additive="base">
                                        <p:cTn id="56" dur="500"/>
                                        <p:tgtEl>
                                          <p:spTgt spid="402"/>
                                        </p:tgtEl>
                                        <p:attrNameLst>
                                          <p:attrName>ppt_x</p:attrName>
                                        </p:attrNameLst>
                                      </p:cBhvr>
                                      <p:tavLst>
                                        <p:tav tm="0">
                                          <p:val>
                                            <p:strVal val="#ppt_x+1"/>
                                          </p:val>
                                        </p:tav>
                                        <p:tav tm="100000">
                                          <p:val>
                                            <p:strVal val="#ppt_x"/>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03"/>
                                        </p:tgtEl>
                                        <p:attrNameLst>
                                          <p:attrName>style.visibility</p:attrName>
                                        </p:attrNameLst>
                                      </p:cBhvr>
                                      <p:to>
                                        <p:strVal val="visible"/>
                                      </p:to>
                                    </p:set>
                                    <p:anim calcmode="lin" valueType="num">
                                      <p:cBhvr additive="base">
                                        <p:cTn id="61" dur="500"/>
                                        <p:tgtEl>
                                          <p:spTgt spid="4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419720a5b8_0_103"/>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dirty="0" err="1">
                <a:latin typeface="Maven Pro Medium"/>
                <a:ea typeface="Maven Pro Medium"/>
                <a:cs typeface="Maven Pro Medium"/>
                <a:sym typeface="Maven Pro Medium"/>
              </a:rPr>
              <a:t>Guidelines</a:t>
            </a:r>
            <a:r>
              <a:rPr lang="es-ES" dirty="0">
                <a:latin typeface="Maven Pro Medium"/>
                <a:ea typeface="Maven Pro Medium"/>
                <a:cs typeface="Maven Pro Medium"/>
                <a:sym typeface="Maven Pro Medium"/>
              </a:rPr>
              <a:t>: 5 </a:t>
            </a:r>
            <a:r>
              <a:rPr lang="es-ES" dirty="0" err="1">
                <a:latin typeface="Maven Pro Medium"/>
                <a:ea typeface="Maven Pro Medium"/>
                <a:cs typeface="Maven Pro Medium"/>
                <a:sym typeface="Maven Pro Medium"/>
              </a:rPr>
              <a:t>principles</a:t>
            </a:r>
            <a:endParaRPr dirty="0">
              <a:latin typeface="Maven Pro Medium"/>
              <a:ea typeface="Maven Pro Medium"/>
              <a:cs typeface="Maven Pro Medium"/>
              <a:sym typeface="Maven Pro Medium"/>
            </a:endParaRPr>
          </a:p>
        </p:txBody>
      </p:sp>
      <p:sp>
        <p:nvSpPr>
          <p:cNvPr id="424" name="Google Shape;424;g419720a5b8_0_1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s-ES"/>
              <a:t>9</a:t>
            </a:fld>
            <a:endParaRPr/>
          </a:p>
        </p:txBody>
      </p:sp>
      <p:pic>
        <p:nvPicPr>
          <p:cNvPr id="425" name="Google Shape;425;g419720a5b8_0_103"/>
          <p:cNvPicPr preferRelativeResize="0"/>
          <p:nvPr/>
        </p:nvPicPr>
        <p:blipFill rotWithShape="1">
          <a:blip r:embed="rId3">
            <a:alphaModFix/>
          </a:blip>
          <a:srcRect/>
          <a:stretch/>
        </p:blipFill>
        <p:spPr>
          <a:xfrm>
            <a:off x="6648996" y="128902"/>
            <a:ext cx="2371151" cy="888824"/>
          </a:xfrm>
          <a:prstGeom prst="rect">
            <a:avLst/>
          </a:prstGeom>
          <a:noFill/>
          <a:ln>
            <a:noFill/>
          </a:ln>
        </p:spPr>
      </p:pic>
      <p:grpSp>
        <p:nvGrpSpPr>
          <p:cNvPr id="426" name="Google Shape;426;g419720a5b8_0_103"/>
          <p:cNvGrpSpPr/>
          <p:nvPr/>
        </p:nvGrpSpPr>
        <p:grpSpPr>
          <a:xfrm>
            <a:off x="1593000" y="3559754"/>
            <a:ext cx="5957975" cy="643500"/>
            <a:chOff x="1593000" y="2322568"/>
            <a:chExt cx="5957975" cy="643500"/>
          </a:xfrm>
        </p:grpSpPr>
        <p:sp>
          <p:nvSpPr>
            <p:cNvPr id="427" name="Google Shape;427;g419720a5b8_0_10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28" name="Google Shape;428;g419720a5b8_0_103"/>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29" name="Google Shape;429;g419720a5b8_0_103"/>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30" name="Google Shape;430;g419720a5b8_0_10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S">
                  <a:solidFill>
                    <a:srgbClr val="FFFFFF"/>
                  </a:solidFill>
                  <a:latin typeface="Maven Pro Medium"/>
                  <a:ea typeface="Maven Pro Medium"/>
                  <a:cs typeface="Maven Pro Medium"/>
                  <a:sym typeface="Maven Pro Medium"/>
                </a:rPr>
                <a:t>Approval</a:t>
              </a:r>
              <a:endParaRPr>
                <a:solidFill>
                  <a:srgbClr val="FFFFFF"/>
                </a:solidFill>
                <a:latin typeface="Maven Pro"/>
                <a:ea typeface="Maven Pro"/>
                <a:cs typeface="Maven Pro"/>
                <a:sym typeface="Maven Pro"/>
              </a:endParaRPr>
            </a:p>
          </p:txBody>
        </p:sp>
        <p:sp>
          <p:nvSpPr>
            <p:cNvPr id="431" name="Google Shape;431;g419720a5b8_0_103"/>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32" name="Google Shape;432;g419720a5b8_0_10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600">
                  <a:solidFill>
                    <a:srgbClr val="FFFFFF"/>
                  </a:solidFill>
                  <a:latin typeface="Maven Pro"/>
                  <a:ea typeface="Maven Pro"/>
                  <a:cs typeface="Maven Pro"/>
                  <a:sym typeface="Maven Pro"/>
                </a:rPr>
                <a:t>05</a:t>
              </a:r>
              <a:endParaRPr sz="2600">
                <a:solidFill>
                  <a:srgbClr val="FFFFFF"/>
                </a:solidFill>
                <a:latin typeface="Maven Pro"/>
                <a:ea typeface="Maven Pro"/>
                <a:cs typeface="Maven Pro"/>
                <a:sym typeface="Maven Pro"/>
              </a:endParaRPr>
            </a:p>
          </p:txBody>
        </p:sp>
        <p:sp>
          <p:nvSpPr>
            <p:cNvPr id="433" name="Google Shape;433;g419720a5b8_0_10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s-ES" sz="800">
                  <a:solidFill>
                    <a:srgbClr val="A72A1E"/>
                  </a:solidFill>
                  <a:latin typeface="Maven Pro"/>
                  <a:ea typeface="Maven Pro"/>
                  <a:cs typeface="Maven Pro"/>
                  <a:sym typeface="Maven Pro"/>
                </a:rPr>
                <a:t>The FAIR policy must be </a:t>
              </a:r>
              <a:r>
                <a:rPr lang="es-ES" sz="800" b="1">
                  <a:solidFill>
                    <a:srgbClr val="A72A1E"/>
                  </a:solidFill>
                  <a:latin typeface="Maven Pro"/>
                  <a:ea typeface="Maven Pro"/>
                  <a:cs typeface="Maven Pro"/>
                  <a:sym typeface="Maven Pro"/>
                </a:rPr>
                <a:t>written down </a:t>
              </a:r>
              <a:r>
                <a:rPr lang="es-ES" sz="800">
                  <a:solidFill>
                    <a:srgbClr val="A72A1E"/>
                  </a:solidFill>
                  <a:latin typeface="Maven Pro"/>
                  <a:ea typeface="Maven Pro"/>
                  <a:cs typeface="Maven Pro"/>
                  <a:sym typeface="Maven Pro"/>
                </a:rPr>
                <a:t>and </a:t>
              </a:r>
              <a:r>
                <a:rPr lang="es-ES" sz="800" b="1">
                  <a:solidFill>
                    <a:srgbClr val="A72A1E"/>
                  </a:solidFill>
                  <a:latin typeface="Maven Pro"/>
                  <a:ea typeface="Maven Pro"/>
                  <a:cs typeface="Maven Pro"/>
                  <a:sym typeface="Maven Pro"/>
                </a:rPr>
                <a:t>approved </a:t>
              </a:r>
              <a:r>
                <a:rPr lang="es-ES" sz="800">
                  <a:solidFill>
                    <a:srgbClr val="A72A1E"/>
                  </a:solidFill>
                  <a:latin typeface="Maven Pro"/>
                  <a:ea typeface="Maven Pro"/>
                  <a:cs typeface="Maven Pro"/>
                  <a:sym typeface="Maven Pro"/>
                </a:rPr>
                <a:t>by the institution</a:t>
              </a:r>
              <a:endParaRPr sz="800">
                <a:solidFill>
                  <a:srgbClr val="A72A1E"/>
                </a:solidFill>
                <a:latin typeface="Maven Pro"/>
                <a:ea typeface="Maven Pro"/>
                <a:cs typeface="Maven Pro"/>
                <a:sym typeface="Maven Pro"/>
              </a:endParaRPr>
            </a:p>
          </p:txBody>
        </p:sp>
      </p:grpSp>
      <p:grpSp>
        <p:nvGrpSpPr>
          <p:cNvPr id="434" name="Google Shape;434;g419720a5b8_0_103"/>
          <p:cNvGrpSpPr/>
          <p:nvPr/>
        </p:nvGrpSpPr>
        <p:grpSpPr>
          <a:xfrm>
            <a:off x="1593000" y="2904887"/>
            <a:ext cx="5957975" cy="643500"/>
            <a:chOff x="1593000" y="2322568"/>
            <a:chExt cx="5957975" cy="643500"/>
          </a:xfrm>
        </p:grpSpPr>
        <p:sp>
          <p:nvSpPr>
            <p:cNvPr id="435" name="Google Shape;435;g419720a5b8_0_10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36" name="Google Shape;436;g419720a5b8_0_103"/>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37" name="Google Shape;437;g419720a5b8_0_103"/>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38" name="Google Shape;438;g419720a5b8_0_10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S">
                  <a:solidFill>
                    <a:srgbClr val="FFFFFF"/>
                  </a:solidFill>
                  <a:latin typeface="Maven Pro Medium"/>
                  <a:ea typeface="Maven Pro Medium"/>
                  <a:cs typeface="Maven Pro Medium"/>
                  <a:sym typeface="Maven Pro Medium"/>
                </a:rPr>
                <a:t>Action Plan</a:t>
              </a:r>
              <a:endParaRPr>
                <a:solidFill>
                  <a:srgbClr val="FFFFFF"/>
                </a:solidFill>
                <a:latin typeface="Maven Pro"/>
                <a:ea typeface="Maven Pro"/>
                <a:cs typeface="Maven Pro"/>
                <a:sym typeface="Maven Pro"/>
              </a:endParaRPr>
            </a:p>
          </p:txBody>
        </p:sp>
        <p:sp>
          <p:nvSpPr>
            <p:cNvPr id="439" name="Google Shape;439;g419720a5b8_0_103"/>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40" name="Google Shape;440;g419720a5b8_0_10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600">
                  <a:solidFill>
                    <a:srgbClr val="FFFFFF"/>
                  </a:solidFill>
                  <a:latin typeface="Maven Pro"/>
                  <a:ea typeface="Maven Pro"/>
                  <a:cs typeface="Maven Pro"/>
                  <a:sym typeface="Maven Pro"/>
                </a:rPr>
                <a:t>04</a:t>
              </a:r>
              <a:endParaRPr sz="2600">
                <a:solidFill>
                  <a:srgbClr val="FFFFFF"/>
                </a:solidFill>
                <a:latin typeface="Maven Pro"/>
                <a:ea typeface="Maven Pro"/>
                <a:cs typeface="Maven Pro"/>
                <a:sym typeface="Maven Pro"/>
              </a:endParaRPr>
            </a:p>
          </p:txBody>
        </p:sp>
        <p:sp>
          <p:nvSpPr>
            <p:cNvPr id="441" name="Google Shape;441;g419720a5b8_0_10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s-ES" sz="800">
                  <a:solidFill>
                    <a:srgbClr val="A72A1E"/>
                  </a:solidFill>
                  <a:latin typeface="Maven Pro"/>
                  <a:ea typeface="Maven Pro"/>
                  <a:cs typeface="Maven Pro"/>
                  <a:sym typeface="Maven Pro"/>
                </a:rPr>
                <a:t>The FAIR policy implementation must follow a clear </a:t>
              </a:r>
              <a:r>
                <a:rPr lang="es-ES" sz="800" b="1">
                  <a:solidFill>
                    <a:srgbClr val="A72A1E"/>
                  </a:solidFill>
                  <a:latin typeface="Maven Pro"/>
                  <a:ea typeface="Maven Pro"/>
                  <a:cs typeface="Maven Pro"/>
                  <a:sym typeface="Maven Pro"/>
                </a:rPr>
                <a:t>action plan</a:t>
              </a:r>
              <a:r>
                <a:rPr lang="es-ES" sz="800">
                  <a:solidFill>
                    <a:srgbClr val="A72A1E"/>
                  </a:solidFill>
                  <a:latin typeface="Maven Pro"/>
                  <a:ea typeface="Maven Pro"/>
                  <a:cs typeface="Maven Pro"/>
                  <a:sym typeface="Maven Pro"/>
                </a:rPr>
                <a:t>, identifying main </a:t>
              </a:r>
              <a:r>
                <a:rPr lang="es-ES" sz="800" b="1">
                  <a:solidFill>
                    <a:srgbClr val="A72A1E"/>
                  </a:solidFill>
                  <a:latin typeface="Maven Pro"/>
                  <a:ea typeface="Maven Pro"/>
                  <a:cs typeface="Maven Pro"/>
                  <a:sym typeface="Maven Pro"/>
                </a:rPr>
                <a:t>actors </a:t>
              </a:r>
              <a:r>
                <a:rPr lang="es-ES" sz="800">
                  <a:solidFill>
                    <a:srgbClr val="A72A1E"/>
                  </a:solidFill>
                  <a:latin typeface="Maven Pro"/>
                  <a:ea typeface="Maven Pro"/>
                  <a:cs typeface="Maven Pro"/>
                  <a:sym typeface="Maven Pro"/>
                </a:rPr>
                <a:t>and a credible </a:t>
              </a:r>
              <a:r>
                <a:rPr lang="es-ES" sz="800" b="1">
                  <a:solidFill>
                    <a:srgbClr val="A72A1E"/>
                  </a:solidFill>
                  <a:latin typeface="Maven Pro"/>
                  <a:ea typeface="Maven Pro"/>
                  <a:cs typeface="Maven Pro"/>
                  <a:sym typeface="Maven Pro"/>
                </a:rPr>
                <a:t>timeline</a:t>
              </a:r>
              <a:endParaRPr sz="800" b="1">
                <a:solidFill>
                  <a:srgbClr val="A72A1E"/>
                </a:solidFill>
                <a:latin typeface="Maven Pro"/>
                <a:ea typeface="Maven Pro"/>
                <a:cs typeface="Maven Pro"/>
                <a:sym typeface="Maven Pro"/>
              </a:endParaRPr>
            </a:p>
          </p:txBody>
        </p:sp>
      </p:grpSp>
      <p:grpSp>
        <p:nvGrpSpPr>
          <p:cNvPr id="442" name="Google Shape;442;g419720a5b8_0_103"/>
          <p:cNvGrpSpPr/>
          <p:nvPr/>
        </p:nvGrpSpPr>
        <p:grpSpPr>
          <a:xfrm>
            <a:off x="1593000" y="2249994"/>
            <a:ext cx="5957975" cy="643500"/>
            <a:chOff x="1593000" y="2322568"/>
            <a:chExt cx="5957975" cy="643500"/>
          </a:xfrm>
        </p:grpSpPr>
        <p:sp>
          <p:nvSpPr>
            <p:cNvPr id="443" name="Google Shape;443;g419720a5b8_0_10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44" name="Google Shape;444;g419720a5b8_0_103"/>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45" name="Google Shape;445;g419720a5b8_0_103"/>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46" name="Google Shape;446;g419720a5b8_0_10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S">
                  <a:solidFill>
                    <a:srgbClr val="FFFFFF"/>
                  </a:solidFill>
                  <a:latin typeface="Maven Pro Medium"/>
                  <a:ea typeface="Maven Pro Medium"/>
                  <a:cs typeface="Maven Pro Medium"/>
                  <a:sym typeface="Maven Pro Medium"/>
                </a:rPr>
                <a:t>Skills</a:t>
              </a:r>
              <a:endParaRPr>
                <a:solidFill>
                  <a:srgbClr val="FFFFFF"/>
                </a:solidFill>
                <a:latin typeface="Maven Pro"/>
                <a:ea typeface="Maven Pro"/>
                <a:cs typeface="Maven Pro"/>
                <a:sym typeface="Maven Pro"/>
              </a:endParaRPr>
            </a:p>
          </p:txBody>
        </p:sp>
        <p:sp>
          <p:nvSpPr>
            <p:cNvPr id="447" name="Google Shape;447;g419720a5b8_0_103"/>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48" name="Google Shape;448;g419720a5b8_0_10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600">
                  <a:solidFill>
                    <a:srgbClr val="FFFFFF"/>
                  </a:solidFill>
                  <a:latin typeface="Maven Pro"/>
                  <a:ea typeface="Maven Pro"/>
                  <a:cs typeface="Maven Pro"/>
                  <a:sym typeface="Maven Pro"/>
                </a:rPr>
                <a:t>03</a:t>
              </a:r>
              <a:endParaRPr sz="2600">
                <a:solidFill>
                  <a:srgbClr val="FFFFFF"/>
                </a:solidFill>
                <a:latin typeface="Maven Pro"/>
                <a:ea typeface="Maven Pro"/>
                <a:cs typeface="Maven Pro"/>
                <a:sym typeface="Maven Pro"/>
              </a:endParaRPr>
            </a:p>
          </p:txBody>
        </p:sp>
        <p:sp>
          <p:nvSpPr>
            <p:cNvPr id="449" name="Google Shape;449;g419720a5b8_0_10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s-ES" sz="800">
                  <a:solidFill>
                    <a:srgbClr val="A72A1E"/>
                  </a:solidFill>
                  <a:latin typeface="Maven Pro"/>
                  <a:ea typeface="Maven Pro"/>
                  <a:cs typeface="Maven Pro"/>
                  <a:sym typeface="Maven Pro"/>
                </a:rPr>
                <a:t>Need to count with right </a:t>
              </a:r>
              <a:r>
                <a:rPr lang="es-ES" sz="800" b="1">
                  <a:solidFill>
                    <a:srgbClr val="A72A1E"/>
                  </a:solidFill>
                  <a:latin typeface="Maven Pro"/>
                  <a:ea typeface="Maven Pro"/>
                  <a:cs typeface="Maven Pro"/>
                  <a:sym typeface="Maven Pro"/>
                </a:rPr>
                <a:t>knowledge and skills </a:t>
              </a:r>
              <a:r>
                <a:rPr lang="es-ES" sz="800">
                  <a:solidFill>
                    <a:srgbClr val="A72A1E"/>
                  </a:solidFill>
                  <a:latin typeface="Maven Pro"/>
                  <a:ea typeface="Maven Pro"/>
                  <a:cs typeface="Maven Pro"/>
                  <a:sym typeface="Maven Pro"/>
                </a:rPr>
                <a:t>about FAIR data and research data management</a:t>
              </a:r>
              <a:endParaRPr sz="800">
                <a:solidFill>
                  <a:srgbClr val="A72A1E"/>
                </a:solidFill>
                <a:latin typeface="Maven Pro"/>
                <a:ea typeface="Maven Pro"/>
                <a:cs typeface="Maven Pro"/>
                <a:sym typeface="Maven Pro"/>
              </a:endParaRPr>
            </a:p>
          </p:txBody>
        </p:sp>
      </p:grpSp>
      <p:grpSp>
        <p:nvGrpSpPr>
          <p:cNvPr id="450" name="Google Shape;450;g419720a5b8_0_103"/>
          <p:cNvGrpSpPr/>
          <p:nvPr/>
        </p:nvGrpSpPr>
        <p:grpSpPr>
          <a:xfrm>
            <a:off x="1593000" y="1595135"/>
            <a:ext cx="5957975" cy="643500"/>
            <a:chOff x="1593000" y="2322568"/>
            <a:chExt cx="5957975" cy="643500"/>
          </a:xfrm>
        </p:grpSpPr>
        <p:sp>
          <p:nvSpPr>
            <p:cNvPr id="451" name="Google Shape;451;g419720a5b8_0_10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52" name="Google Shape;452;g419720a5b8_0_103"/>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53" name="Google Shape;453;g419720a5b8_0_103"/>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54" name="Google Shape;454;g419720a5b8_0_10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S">
                  <a:solidFill>
                    <a:srgbClr val="FFFFFF"/>
                  </a:solidFill>
                  <a:latin typeface="Maven Pro Medium"/>
                  <a:ea typeface="Maven Pro Medium"/>
                  <a:cs typeface="Maven Pro Medium"/>
                  <a:sym typeface="Maven Pro Medium"/>
                </a:rPr>
                <a:t>Resources</a:t>
              </a:r>
              <a:endParaRPr>
                <a:solidFill>
                  <a:srgbClr val="FFFFFF"/>
                </a:solidFill>
                <a:latin typeface="Maven Pro"/>
                <a:ea typeface="Maven Pro"/>
                <a:cs typeface="Maven Pro"/>
                <a:sym typeface="Maven Pro"/>
              </a:endParaRPr>
            </a:p>
          </p:txBody>
        </p:sp>
        <p:sp>
          <p:nvSpPr>
            <p:cNvPr id="455" name="Google Shape;455;g419720a5b8_0_103"/>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56" name="Google Shape;456;g419720a5b8_0_10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600">
                  <a:solidFill>
                    <a:srgbClr val="FFFFFF"/>
                  </a:solidFill>
                  <a:latin typeface="Maven Pro"/>
                  <a:ea typeface="Maven Pro"/>
                  <a:cs typeface="Maven Pro"/>
                  <a:sym typeface="Maven Pro"/>
                </a:rPr>
                <a:t>02</a:t>
              </a:r>
              <a:endParaRPr sz="2600">
                <a:solidFill>
                  <a:srgbClr val="FFFFFF"/>
                </a:solidFill>
                <a:latin typeface="Maven Pro"/>
                <a:ea typeface="Maven Pro"/>
                <a:cs typeface="Maven Pro"/>
                <a:sym typeface="Maven Pro"/>
              </a:endParaRPr>
            </a:p>
          </p:txBody>
        </p:sp>
        <p:sp>
          <p:nvSpPr>
            <p:cNvPr id="457" name="Google Shape;457;g419720a5b8_0_10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s-ES" sz="800">
                  <a:solidFill>
                    <a:srgbClr val="A72A1E"/>
                  </a:solidFill>
                  <a:latin typeface="Maven Pro"/>
                  <a:ea typeface="Maven Pro"/>
                  <a:cs typeface="Maven Pro"/>
                  <a:sym typeface="Maven Pro"/>
                </a:rPr>
                <a:t>There are no policies without </a:t>
              </a:r>
              <a:r>
                <a:rPr lang="es-ES" sz="800" b="1">
                  <a:solidFill>
                    <a:srgbClr val="A72A1E"/>
                  </a:solidFill>
                  <a:latin typeface="Maven Pro"/>
                  <a:ea typeface="Maven Pro"/>
                  <a:cs typeface="Maven Pro"/>
                  <a:sym typeface="Maven Pro"/>
                </a:rPr>
                <a:t>resources and incentives </a:t>
              </a:r>
              <a:r>
                <a:rPr lang="es-ES" sz="800">
                  <a:solidFill>
                    <a:srgbClr val="A72A1E"/>
                  </a:solidFill>
                  <a:latin typeface="Maven Pro"/>
                  <a:ea typeface="Maven Pro"/>
                  <a:cs typeface="Maven Pro"/>
                  <a:sym typeface="Maven Pro"/>
                </a:rPr>
                <a:t>supported by the needed </a:t>
              </a:r>
              <a:r>
                <a:rPr lang="es-ES" sz="800" b="1">
                  <a:solidFill>
                    <a:srgbClr val="A72A1E"/>
                  </a:solidFill>
                  <a:latin typeface="Maven Pro"/>
                  <a:ea typeface="Maven Pro"/>
                  <a:cs typeface="Maven Pro"/>
                  <a:sym typeface="Maven Pro"/>
                </a:rPr>
                <a:t>infrastructure</a:t>
              </a:r>
              <a:endParaRPr sz="800" b="1">
                <a:solidFill>
                  <a:srgbClr val="A72A1E"/>
                </a:solidFill>
                <a:latin typeface="Maven Pro"/>
                <a:ea typeface="Maven Pro"/>
                <a:cs typeface="Maven Pro"/>
                <a:sym typeface="Maven Pro"/>
              </a:endParaRPr>
            </a:p>
          </p:txBody>
        </p:sp>
      </p:grpSp>
      <p:grpSp>
        <p:nvGrpSpPr>
          <p:cNvPr id="458" name="Google Shape;458;g419720a5b8_0_103"/>
          <p:cNvGrpSpPr/>
          <p:nvPr/>
        </p:nvGrpSpPr>
        <p:grpSpPr>
          <a:xfrm>
            <a:off x="1593000" y="940260"/>
            <a:ext cx="5957975" cy="643500"/>
            <a:chOff x="1593000" y="2322568"/>
            <a:chExt cx="5957975" cy="643500"/>
          </a:xfrm>
        </p:grpSpPr>
        <p:sp>
          <p:nvSpPr>
            <p:cNvPr id="459" name="Google Shape;459;g419720a5b8_0_10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60" name="Google Shape;460;g419720a5b8_0_103"/>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61" name="Google Shape;461;g419720a5b8_0_103"/>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62" name="Google Shape;462;g419720a5b8_0_10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S">
                  <a:solidFill>
                    <a:srgbClr val="FFFFFF"/>
                  </a:solidFill>
                  <a:latin typeface="Maven Pro Medium"/>
                  <a:ea typeface="Maven Pro Medium"/>
                  <a:cs typeface="Maven Pro Medium"/>
                  <a:sym typeface="Maven Pro Medium"/>
                </a:rPr>
                <a:t>Strategic Vision</a:t>
              </a:r>
              <a:endParaRPr>
                <a:solidFill>
                  <a:srgbClr val="FFFFFF"/>
                </a:solidFill>
                <a:latin typeface="Maven Pro"/>
                <a:ea typeface="Maven Pro"/>
                <a:cs typeface="Maven Pro"/>
                <a:sym typeface="Maven Pro"/>
              </a:endParaRPr>
            </a:p>
          </p:txBody>
        </p:sp>
        <p:sp>
          <p:nvSpPr>
            <p:cNvPr id="463" name="Google Shape;463;g419720a5b8_0_103"/>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ven Pro"/>
                <a:ea typeface="Maven Pro"/>
                <a:cs typeface="Maven Pro"/>
                <a:sym typeface="Maven Pro"/>
              </a:endParaRPr>
            </a:p>
          </p:txBody>
        </p:sp>
        <p:sp>
          <p:nvSpPr>
            <p:cNvPr id="464" name="Google Shape;464;g419720a5b8_0_103"/>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600">
                  <a:solidFill>
                    <a:srgbClr val="FFFFFF"/>
                  </a:solidFill>
                  <a:latin typeface="Maven Pro"/>
                  <a:ea typeface="Maven Pro"/>
                  <a:cs typeface="Maven Pro"/>
                  <a:sym typeface="Maven Pro"/>
                </a:rPr>
                <a:t>01</a:t>
              </a:r>
              <a:endParaRPr sz="2600">
                <a:solidFill>
                  <a:srgbClr val="FFFFFF"/>
                </a:solidFill>
                <a:latin typeface="Maven Pro"/>
                <a:ea typeface="Maven Pro"/>
                <a:cs typeface="Maven Pro"/>
                <a:sym typeface="Maven Pro"/>
              </a:endParaRPr>
            </a:p>
          </p:txBody>
        </p:sp>
        <p:sp>
          <p:nvSpPr>
            <p:cNvPr id="465" name="Google Shape;465;g419720a5b8_0_10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s-ES" sz="800">
                  <a:solidFill>
                    <a:srgbClr val="A72A1E"/>
                  </a:solidFill>
                  <a:latin typeface="Maven Pro"/>
                  <a:ea typeface="Maven Pro"/>
                  <a:cs typeface="Maven Pro"/>
                  <a:sym typeface="Maven Pro"/>
                </a:rPr>
                <a:t>The implementation of FAIR policy implies to manage a </a:t>
              </a:r>
              <a:r>
                <a:rPr lang="es-ES" sz="800" b="1">
                  <a:solidFill>
                    <a:srgbClr val="A72A1E"/>
                  </a:solidFill>
                  <a:latin typeface="Maven Pro"/>
                  <a:ea typeface="Maven Pro"/>
                  <a:cs typeface="Maven Pro"/>
                  <a:sym typeface="Maven Pro"/>
                </a:rPr>
                <a:t>complex change</a:t>
              </a:r>
              <a:endParaRPr sz="800" b="1">
                <a:solidFill>
                  <a:srgbClr val="A72A1E"/>
                </a:solidFill>
                <a:latin typeface="Maven Pro"/>
                <a:ea typeface="Maven Pro"/>
                <a:cs typeface="Maven Pro"/>
                <a:sym typeface="Maven Pro"/>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967</Words>
  <Application>Microsoft Office PowerPoint</Application>
  <PresentationFormat>Presentación en pantalla (16:9)</PresentationFormat>
  <Paragraphs>140</Paragraphs>
  <Slides>12</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Maven Pro</vt:lpstr>
      <vt:lpstr>Abel</vt:lpstr>
      <vt:lpstr>Calibri</vt:lpstr>
      <vt:lpstr>Maven Pro Medium</vt:lpstr>
      <vt:lpstr>Permanent Marker</vt:lpstr>
      <vt:lpstr>Arial</vt:lpstr>
      <vt:lpstr>Simple Light</vt:lpstr>
      <vt:lpstr>Landscape Analysis – Initial Findings from FAIR4Health Project</vt:lpstr>
      <vt:lpstr>Outline</vt:lpstr>
      <vt:lpstr>Improving Health Research in EU through FAIR data</vt:lpstr>
      <vt:lpstr>Demonstrators</vt:lpstr>
      <vt:lpstr>Datasets</vt:lpstr>
      <vt:lpstr>FAIR4Health Vision</vt:lpstr>
      <vt:lpstr>FAIRification workflow</vt:lpstr>
      <vt:lpstr>FAIRification workflow</vt:lpstr>
      <vt:lpstr>Guidelines: 5 principles</vt:lpstr>
      <vt:lpstr>Guidelines: 10 Steps</vt:lpstr>
      <vt:lpstr>Guidelines: 10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analysis – initial findings from FAIR4Health project</dc:title>
  <dc:creator>Nuñez Benjumea, Francisco</dc:creator>
  <cp:lastModifiedBy>Nuñez Benjumea, Francisco</cp:lastModifiedBy>
  <cp:revision>3</cp:revision>
  <dcterms:modified xsi:type="dcterms:W3CDTF">2019-09-12T13:09:20Z</dcterms:modified>
</cp:coreProperties>
</file>